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61" r:id="rId5"/>
    <p:sldId id="307" r:id="rId6"/>
    <p:sldId id="258" r:id="rId7"/>
    <p:sldId id="262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63" r:id="rId19"/>
    <p:sldId id="291" r:id="rId20"/>
    <p:sldId id="292" r:id="rId21"/>
    <p:sldId id="293" r:id="rId22"/>
    <p:sldId id="294" r:id="rId23"/>
    <p:sldId id="295" r:id="rId24"/>
    <p:sldId id="296" r:id="rId25"/>
    <p:sldId id="264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88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59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43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43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712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1513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362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690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3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855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10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88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34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1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2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92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84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40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660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AE4EA-50F7-47BA-A56B-51D4786080BA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481E4-BD5B-42D4-88CD-DB6107345D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172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slide" Target="slide5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bbs/C_and_CPP/M.1404741414.A.426.html" TargetMode="External"/><Relationship Id="rId2" Type="http://schemas.openxmlformats.org/officeDocument/2006/relationships/hyperlink" Target="http://flyingdc.pixnet.net/blog/post/24333750-gotoxy()-%E5%A6%99%E7%94%A8%E7%A7%BB%E5%8B%95%E6%B8%B8%E6%A8%99-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hyperlink" Target="http://taichunmin.pixnet.net/blog/post/27827743-system%E5%87%BD%E6%95%B8---cls" TargetMode="External"/><Relationship Id="rId4" Type="http://schemas.openxmlformats.org/officeDocument/2006/relationships/hyperlink" Target="http://squall.cs.ntou.edu.tw/cpp/92spring/assign1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電子一乙</a:t>
            </a:r>
            <a:r>
              <a:rPr lang="en-US" altLang="zh-TW" dirty="0" smtClean="0"/>
              <a:t>-</a:t>
            </a:r>
            <a:r>
              <a:rPr lang="zh-TW" altLang="en-US" dirty="0" smtClean="0"/>
              <a:t>第七組</a:t>
            </a:r>
            <a:r>
              <a:rPr lang="en-US" altLang="zh-TW" dirty="0" smtClean="0"/>
              <a:t>-</a:t>
            </a:r>
            <a:r>
              <a:rPr lang="zh-TW" altLang="en-US" dirty="0" smtClean="0"/>
              <a:t>期末報告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組長</a:t>
            </a:r>
            <a:r>
              <a:rPr lang="en-US" altLang="zh-TW" dirty="0" smtClean="0"/>
              <a:t>:</a:t>
            </a:r>
            <a:r>
              <a:rPr lang="zh-TW" altLang="en-US" dirty="0" smtClean="0"/>
              <a:t>郭又豪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組員</a:t>
            </a:r>
            <a:r>
              <a:rPr lang="en-US" altLang="zh-TW" dirty="0" smtClean="0"/>
              <a:t>:</a:t>
            </a:r>
            <a:r>
              <a:rPr lang="zh-TW" altLang="en-US" dirty="0" smtClean="0"/>
              <a:t>徐培翔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 </a:t>
            </a:r>
            <a:r>
              <a:rPr lang="zh-TW" altLang="en-US" dirty="0" smtClean="0"/>
              <a:t>       吳昊桓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TW" altLang="en-US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</a:t>
            </a:r>
            <a:r>
              <a:rPr lang="en-US" altLang="zh-TW" sz="9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Boy</a:t>
            </a:r>
            <a:endParaRPr lang="zh-TW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Oie ke riko by Art-Josh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62" y="3375457"/>
            <a:ext cx="4153022" cy="233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1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0C48260-4BEB-4CC2-98C7-4F67A436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36" y="1979720"/>
            <a:ext cx="8868736" cy="1926546"/>
          </a:xfrm>
          <a:prstGeom prst="rect">
            <a:avLst/>
          </a:prstGeom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4AB55072-52CA-4DC5-B202-D9DD2B2ABA67}"/>
              </a:ext>
            </a:extLst>
          </p:cNvPr>
          <p:cNvSpPr txBox="1">
            <a:spLocks/>
          </p:cNvSpPr>
          <p:nvPr/>
        </p:nvSpPr>
        <p:spPr>
          <a:xfrm>
            <a:off x="1759237" y="3906266"/>
            <a:ext cx="8673427" cy="13225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smtClean="0"/>
              <a:t>將</a:t>
            </a:r>
            <a:r>
              <a:rPr lang="en-US" altLang="zh-TW" sz="3200" b="1" smtClean="0"/>
              <a:t>9</a:t>
            </a:r>
            <a:r>
              <a:rPr lang="zh-TW" altLang="en-US" sz="3200" b="1" smtClean="0"/>
              <a:t>宮格裡的數字取隨機亂數</a:t>
            </a:r>
            <a:r>
              <a:rPr lang="en-US" altLang="zh-TW" sz="3200" b="1" smtClean="0"/>
              <a:t>0</a:t>
            </a:r>
            <a:r>
              <a:rPr lang="zh-TW" altLang="en-US" sz="3200" b="1" smtClean="0"/>
              <a:t>或</a:t>
            </a:r>
            <a:r>
              <a:rPr lang="en-US" altLang="zh-TW" sz="3200" b="1" smtClean="0"/>
              <a:t>1</a:t>
            </a:r>
          </a:p>
          <a:p>
            <a:r>
              <a:rPr lang="zh-TW" altLang="en-US" sz="3200" b="1" smtClean="0"/>
              <a:t>再將遊戲玩法</a:t>
            </a:r>
            <a:r>
              <a:rPr lang="en-US" altLang="zh-TW" sz="3200" b="1" smtClean="0"/>
              <a:t>print</a:t>
            </a:r>
            <a:r>
              <a:rPr lang="zh-TW" altLang="en-US" sz="3200" b="1" smtClean="0"/>
              <a:t>出來進入</a:t>
            </a:r>
            <a:r>
              <a:rPr lang="en-US" altLang="zh-TW" sz="3200" b="1" smtClean="0"/>
              <a:t>show</a:t>
            </a:r>
            <a:r>
              <a:rPr lang="zh-TW" altLang="en-US" sz="3200" b="1" smtClean="0"/>
              <a:t>的副程式</a:t>
            </a:r>
            <a:endParaRPr lang="en-US" altLang="zh-TW" sz="3200" b="1" smtClean="0"/>
          </a:p>
          <a:p>
            <a:endParaRPr lang="zh-TW" altLang="en-US" dirty="0"/>
          </a:p>
        </p:txBody>
      </p:sp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4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DB20C505-E875-4FDF-9B4E-B88CA50A86ED}"/>
              </a:ext>
            </a:extLst>
          </p:cNvPr>
          <p:cNvSpPr txBox="1">
            <a:spLocks/>
          </p:cNvSpPr>
          <p:nvPr/>
        </p:nvSpPr>
        <p:spPr>
          <a:xfrm>
            <a:off x="1759237" y="3906266"/>
            <a:ext cx="8673427" cy="132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smtClean="0"/>
              <a:t>將</a:t>
            </a:r>
            <a:r>
              <a:rPr lang="en-US" altLang="zh-TW" sz="3200" b="1" smtClean="0"/>
              <a:t>9</a:t>
            </a:r>
            <a:r>
              <a:rPr lang="zh-TW" altLang="en-US" sz="3200" b="1" smtClean="0"/>
              <a:t>宮格顯示出來</a:t>
            </a:r>
            <a:endParaRPr lang="zh-TW" altLang="en-US" sz="32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20D287-A4D4-4F60-BB6B-0FA64AA0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67" y="1979720"/>
            <a:ext cx="9169998" cy="1846556"/>
          </a:xfrm>
          <a:prstGeom prst="rect">
            <a:avLst/>
          </a:prstGeom>
        </p:spPr>
      </p:pic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949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7468550A-B6C6-401F-9EFA-54B50724B958}"/>
              </a:ext>
            </a:extLst>
          </p:cNvPr>
          <p:cNvSpPr txBox="1">
            <a:spLocks/>
          </p:cNvSpPr>
          <p:nvPr/>
        </p:nvSpPr>
        <p:spPr>
          <a:xfrm>
            <a:off x="1759237" y="3906266"/>
            <a:ext cx="8673427" cy="132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smtClean="0"/>
              <a:t>Temp=1</a:t>
            </a:r>
            <a:r>
              <a:rPr lang="zh-TW" altLang="en-US" sz="2800" b="1" smtClean="0"/>
              <a:t>就會顯示</a:t>
            </a:r>
            <a:r>
              <a:rPr lang="en-US" altLang="zh-TW" sz="2800" b="1" smtClean="0"/>
              <a:t>I</a:t>
            </a:r>
          </a:p>
          <a:p>
            <a:r>
              <a:rPr lang="en-US" altLang="zh-TW" sz="2800" b="1" smtClean="0"/>
              <a:t>Temp=0</a:t>
            </a:r>
            <a:r>
              <a:rPr lang="zh-TW" altLang="en-US" sz="2800" b="1" smtClean="0"/>
              <a:t>就會顯示</a:t>
            </a:r>
            <a:r>
              <a:rPr lang="en-US" altLang="zh-TW" sz="2800" b="1" smtClean="0"/>
              <a:t>O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2FEAEB-1F1F-4C59-8A9D-9C307A36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11" y="1981200"/>
            <a:ext cx="8844877" cy="1925066"/>
          </a:xfrm>
          <a:prstGeom prst="rect">
            <a:avLst/>
          </a:prstGeom>
        </p:spPr>
      </p:pic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982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BF6DD8DB-F550-425F-8D9E-CBED03F5AC46}"/>
              </a:ext>
            </a:extLst>
          </p:cNvPr>
          <p:cNvSpPr txBox="1">
            <a:spLocks/>
          </p:cNvSpPr>
          <p:nvPr/>
        </p:nvSpPr>
        <p:spPr>
          <a:xfrm>
            <a:off x="1369320" y="3906266"/>
            <a:ext cx="9453260" cy="1819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200" b="1" dirty="0"/>
              <a:t>使用可以移動游標</a:t>
            </a:r>
            <a:br>
              <a:rPr lang="zh-TW" altLang="en-US" sz="11200" b="1" dirty="0"/>
            </a:br>
            <a:r>
              <a:rPr lang="en-US" altLang="zh-TW" sz="11200" b="1" dirty="0"/>
              <a:t>#include&lt;</a:t>
            </a:r>
            <a:r>
              <a:rPr lang="en-US" altLang="zh-TW" sz="11200" b="1" dirty="0" err="1"/>
              <a:t>windows.h</a:t>
            </a:r>
            <a:r>
              <a:rPr lang="en-US" altLang="zh-TW" sz="11200" b="1" dirty="0"/>
              <a:t>&gt;</a:t>
            </a:r>
            <a:r>
              <a:rPr lang="zh-TW" altLang="en-US" sz="11200" b="1" dirty="0"/>
              <a:t>必須先加入此標頭檔</a:t>
            </a:r>
            <a:br>
              <a:rPr lang="zh-TW" altLang="en-US" sz="11200" b="1" dirty="0"/>
            </a:br>
            <a:r>
              <a:rPr lang="zh-TW" altLang="en-US" sz="11200" b="1" dirty="0"/>
              <a:t>接著輸入這個函式</a:t>
            </a:r>
            <a:r>
              <a:rPr lang="en-US" altLang="zh-TW" sz="11200" b="1" dirty="0"/>
              <a:t>,</a:t>
            </a:r>
            <a:r>
              <a:rPr lang="zh-TW" altLang="en-US" sz="11200" b="1" dirty="0"/>
              <a:t>這樣就可以在其他函式使用了</a:t>
            </a:r>
            <a:br>
              <a:rPr lang="zh-TW" altLang="en-US" sz="11200" b="1" dirty="0"/>
            </a:br>
            <a:r>
              <a:rPr lang="zh-TW" altLang="en-US" sz="11200" b="1" dirty="0"/>
              <a:t>其使用方法只需在想要的時候輸入</a:t>
            </a:r>
            <a:br>
              <a:rPr lang="zh-TW" altLang="en-US" sz="11200" b="1" dirty="0"/>
            </a:br>
            <a:r>
              <a:rPr lang="zh-TW" altLang="en-US" sz="11200" b="1" dirty="0"/>
              <a:t>原點是程式執行框的左上角</a:t>
            </a:r>
            <a:r>
              <a:rPr lang="en-US" altLang="zh-TW" sz="11200" b="1" dirty="0"/>
              <a:t>,</a:t>
            </a:r>
            <a:r>
              <a:rPr lang="zh-TW" altLang="en-US" sz="11200" b="1" dirty="0"/>
              <a:t>往右為正</a:t>
            </a:r>
            <a:r>
              <a:rPr lang="en-US" altLang="zh-TW" sz="11200" b="1" dirty="0"/>
              <a:t>X,</a:t>
            </a:r>
            <a:r>
              <a:rPr lang="zh-TW" altLang="en-US" sz="11200" b="1" dirty="0"/>
              <a:t>往下為正</a:t>
            </a:r>
            <a:r>
              <a:rPr lang="en-US" altLang="zh-TW" sz="11200" b="1" dirty="0"/>
              <a:t>Y</a:t>
            </a: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endParaRPr lang="zh-TW" altLang="en-US" sz="32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51D210-BEFB-4C4F-A127-B09B5219F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06" y="1942210"/>
            <a:ext cx="8803888" cy="1964056"/>
          </a:xfrm>
          <a:prstGeom prst="rect">
            <a:avLst/>
          </a:prstGeom>
        </p:spPr>
      </p:pic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652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69E85C57-6B63-46D4-9489-81876B1D337E}"/>
              </a:ext>
            </a:extLst>
          </p:cNvPr>
          <p:cNvSpPr txBox="1">
            <a:spLocks/>
          </p:cNvSpPr>
          <p:nvPr/>
        </p:nvSpPr>
        <p:spPr>
          <a:xfrm>
            <a:off x="1759237" y="3906266"/>
            <a:ext cx="8673427" cy="1322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Key</a:t>
            </a:r>
            <a:r>
              <a:rPr lang="zh-TW" altLang="en-US" sz="2800" b="1" dirty="0" smtClean="0"/>
              <a:t>來接打的數字，</a:t>
            </a:r>
            <a:r>
              <a:rPr lang="en-US" altLang="zh-TW" sz="2800" b="1" dirty="0" smtClean="0"/>
              <a:t>if</a:t>
            </a:r>
            <a:r>
              <a:rPr lang="zh-TW" altLang="en-US" sz="2800" b="1" dirty="0" smtClean="0"/>
              <a:t>判斷打的數字是否是</a:t>
            </a:r>
            <a:r>
              <a:rPr lang="en-US" altLang="zh-TW" sz="2800" b="1" dirty="0" smtClean="0"/>
              <a:t>1~9</a:t>
            </a:r>
            <a:r>
              <a:rPr lang="zh-TW" altLang="en-US" sz="2800" b="1" dirty="0" smtClean="0"/>
              <a:t>而且不是</a:t>
            </a:r>
            <a:r>
              <a:rPr lang="en-US" altLang="zh-TW" sz="2800" b="1" dirty="0" smtClean="0"/>
              <a:t>5</a:t>
            </a:r>
            <a:r>
              <a:rPr lang="zh-TW" altLang="en-US" sz="2800" b="1" dirty="0" smtClean="0"/>
              <a:t>的數字，如果成立，</a:t>
            </a:r>
            <a:r>
              <a:rPr lang="en-US" altLang="zh-TW" sz="2800" b="1" dirty="0" smtClean="0"/>
              <a:t>temp=</a:t>
            </a:r>
            <a:r>
              <a:rPr lang="zh-TW" altLang="en-US" sz="2800" b="1" dirty="0" smtClean="0"/>
              <a:t>你打的數字減掉字元</a:t>
            </a:r>
            <a:r>
              <a:rPr lang="en-US" altLang="zh-TW" sz="2800" b="1" dirty="0" smtClean="0"/>
              <a:t>1</a:t>
            </a:r>
            <a:r>
              <a:rPr lang="zh-TW" altLang="en-US" sz="2800" b="1" dirty="0" smtClean="0"/>
              <a:t>也就是</a:t>
            </a:r>
            <a:r>
              <a:rPr lang="en-US" altLang="zh-TW" sz="2800" b="1" dirty="0" smtClean="0"/>
              <a:t>49</a:t>
            </a:r>
            <a:r>
              <a:rPr lang="zh-TW" altLang="en-US" sz="2800" b="1" dirty="0" smtClean="0"/>
              <a:t>，得到的數字剛好會等於你打的數字</a:t>
            </a:r>
            <a:r>
              <a:rPr lang="en-US" altLang="zh-TW" sz="2800" b="1" dirty="0" smtClean="0"/>
              <a:t>-1</a:t>
            </a:r>
            <a:r>
              <a:rPr lang="zh-TW" altLang="en-US" sz="2800" b="1" dirty="0" smtClean="0"/>
              <a:t>。</a:t>
            </a:r>
            <a:endParaRPr lang="en-US" altLang="zh-TW" sz="28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8E5A31-0571-4878-A56D-AF10E48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971675"/>
            <a:ext cx="8972553" cy="1934591"/>
          </a:xfrm>
          <a:prstGeom prst="rect">
            <a:avLst/>
          </a:prstGeom>
        </p:spPr>
      </p:pic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02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6349739E-CD1C-4F0C-9DB0-D6C45B77B6A6}"/>
              </a:ext>
            </a:extLst>
          </p:cNvPr>
          <p:cNvSpPr txBox="1">
            <a:spLocks/>
          </p:cNvSpPr>
          <p:nvPr/>
        </p:nvSpPr>
        <p:spPr>
          <a:xfrm>
            <a:off x="1759238" y="3906266"/>
            <a:ext cx="7800398" cy="2605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b="1" dirty="0" smtClean="0"/>
              <a:t>Pillar</a:t>
            </a:r>
            <a:r>
              <a:rPr lang="zh-TW" altLang="en-US" sz="2800" b="1" dirty="0" smtClean="0"/>
              <a:t>陣列是將</a:t>
            </a:r>
            <a:r>
              <a:rPr lang="en-US" altLang="zh-TW" sz="2800" b="1" dirty="0" smtClean="0"/>
              <a:t>12369874</a:t>
            </a:r>
            <a:r>
              <a:rPr lang="zh-TW" altLang="en-US" sz="2800" b="1" dirty="0" smtClean="0"/>
              <a:t>分別填入</a:t>
            </a:r>
            <a:endParaRPr lang="en-US" altLang="zh-TW" sz="2800" b="1" dirty="0" smtClean="0"/>
          </a:p>
          <a:p>
            <a:r>
              <a:rPr lang="zh-TW" altLang="en-US" sz="2800" b="1" dirty="0" smtClean="0"/>
              <a:t>所以這行是將</a:t>
            </a:r>
            <a:r>
              <a:rPr lang="en-US" altLang="zh-TW" sz="2800" b="1" dirty="0" smtClean="0"/>
              <a:t>4</a:t>
            </a:r>
            <a:r>
              <a:rPr lang="zh-TW" altLang="en-US" sz="2800" b="1" dirty="0" smtClean="0"/>
              <a:t>改成在</a:t>
            </a:r>
            <a:r>
              <a:rPr lang="en-US" altLang="zh-TW" sz="2800" b="1" dirty="0" smtClean="0"/>
              <a:t>pillar[7]</a:t>
            </a:r>
            <a:r>
              <a:rPr lang="zh-TW" altLang="en-US" sz="2800" b="1" dirty="0" smtClean="0"/>
              <a:t>、</a:t>
            </a:r>
            <a:r>
              <a:rPr lang="en-US" altLang="zh-TW" sz="2800" b="1" dirty="0" smtClean="0"/>
              <a:t>6</a:t>
            </a:r>
            <a:r>
              <a:rPr lang="zh-TW" altLang="en-US" sz="2800" b="1" dirty="0" smtClean="0"/>
              <a:t>改成在</a:t>
            </a:r>
            <a:r>
              <a:rPr lang="en-US" altLang="zh-TW" sz="2800" b="1" dirty="0" smtClean="0"/>
              <a:t>pillar[3]</a:t>
            </a:r>
            <a:r>
              <a:rPr lang="zh-TW" altLang="en-US" sz="2800" b="1" dirty="0" smtClean="0"/>
              <a:t>、</a:t>
            </a:r>
            <a:r>
              <a:rPr lang="en-US" altLang="zh-TW" sz="2800" b="1" dirty="0" smtClean="0"/>
              <a:t>8</a:t>
            </a:r>
            <a:r>
              <a:rPr lang="zh-TW" altLang="en-US" sz="2800" b="1" dirty="0" smtClean="0"/>
              <a:t>改成在</a:t>
            </a:r>
            <a:r>
              <a:rPr lang="en-US" altLang="zh-TW" sz="2800" b="1" dirty="0" smtClean="0"/>
              <a:t>pillar[5]</a:t>
            </a:r>
            <a:r>
              <a:rPr lang="zh-TW" altLang="en-US" sz="2800" b="1" dirty="0" smtClean="0"/>
              <a:t>、</a:t>
            </a:r>
            <a:r>
              <a:rPr lang="en-US" altLang="zh-TW" sz="2800" b="1" dirty="0" smtClean="0"/>
              <a:t> 9</a:t>
            </a:r>
            <a:r>
              <a:rPr lang="zh-TW" altLang="en-US" sz="2800" b="1" dirty="0" smtClean="0"/>
              <a:t>改成在</a:t>
            </a:r>
            <a:r>
              <a:rPr lang="en-US" altLang="zh-TW" sz="2800" b="1" dirty="0" smtClean="0"/>
              <a:t>pillar[4]</a:t>
            </a:r>
            <a:endParaRPr lang="zh-TW" altLang="en-US" sz="28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005DF4-2A42-426C-BC63-B2324489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25" y="2046434"/>
            <a:ext cx="8934450" cy="1810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030C68-2373-4EFB-8A0F-2BF750676BF8}"/>
              </a:ext>
            </a:extLst>
          </p:cNvPr>
          <p:cNvSpPr/>
          <p:nvPr/>
        </p:nvSpPr>
        <p:spPr>
          <a:xfrm>
            <a:off x="2281561" y="3080552"/>
            <a:ext cx="6791418" cy="1686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" name="向右箭號 6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171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6C619567-53F3-45F7-AC70-3EB439F1C701}"/>
              </a:ext>
            </a:extLst>
          </p:cNvPr>
          <p:cNvSpPr txBox="1">
            <a:spLocks/>
          </p:cNvSpPr>
          <p:nvPr/>
        </p:nvSpPr>
        <p:spPr>
          <a:xfrm>
            <a:off x="1168400" y="3906266"/>
            <a:ext cx="9855200" cy="2392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 smtClean="0"/>
              <a:t>這行是利用</a:t>
            </a:r>
            <a:r>
              <a:rPr lang="en-US" altLang="zh-TW" sz="2800" b="1" dirty="0" smtClean="0"/>
              <a:t>for</a:t>
            </a:r>
            <a:r>
              <a:rPr lang="zh-TW" altLang="en-US" sz="2800" b="1" dirty="0" smtClean="0"/>
              <a:t>迴圈是將</a:t>
            </a:r>
            <a:r>
              <a:rPr lang="en-US" altLang="zh-TW" sz="2800" b="1" dirty="0" smtClean="0"/>
              <a:t>key</a:t>
            </a:r>
            <a:r>
              <a:rPr lang="zh-TW" altLang="en-US" sz="2800" b="1" dirty="0" smtClean="0"/>
              <a:t>的前一個數和後一個數</a:t>
            </a:r>
            <a:endParaRPr lang="en-US" altLang="zh-TW" sz="2800" b="1" dirty="0" smtClean="0"/>
          </a:p>
          <a:p>
            <a:r>
              <a:rPr lang="zh-TW" altLang="en-US" sz="2800" b="1" dirty="0" smtClean="0"/>
              <a:t>做反向，另外再用</a:t>
            </a:r>
            <a:r>
              <a:rPr lang="en-US" altLang="zh-TW" sz="2800" b="1" dirty="0" smtClean="0"/>
              <a:t>if</a:t>
            </a:r>
            <a:r>
              <a:rPr lang="zh-TW" altLang="en-US" sz="2800" b="1" dirty="0" smtClean="0"/>
              <a:t>到</a:t>
            </a:r>
            <a:r>
              <a:rPr lang="en-US" altLang="zh-TW" sz="2800" b="1" dirty="0" err="1" smtClean="0"/>
              <a:t>endflag</a:t>
            </a:r>
            <a:r>
              <a:rPr lang="zh-TW" altLang="en-US" sz="2800" b="1" dirty="0" smtClean="0"/>
              <a:t>副程式，如果回傳是</a:t>
            </a:r>
            <a:r>
              <a:rPr lang="en-US" altLang="zh-TW" sz="2800" b="1" dirty="0" smtClean="0"/>
              <a:t>0</a:t>
            </a:r>
            <a:r>
              <a:rPr lang="zh-TW" altLang="en-US" sz="2800" b="1" dirty="0" smtClean="0"/>
              <a:t>就繼續玩是</a:t>
            </a:r>
            <a:r>
              <a:rPr lang="en-US" altLang="zh-TW" sz="2800" b="1" dirty="0" smtClean="0"/>
              <a:t>1</a:t>
            </a:r>
            <a:r>
              <a:rPr lang="zh-TW" altLang="en-US" sz="2800" b="1" dirty="0" smtClean="0"/>
              <a:t>的話就回到</a:t>
            </a:r>
            <a:r>
              <a:rPr lang="en-US" altLang="zh-TW" sz="2800" b="1" dirty="0" smtClean="0"/>
              <a:t>main</a:t>
            </a:r>
            <a:r>
              <a:rPr lang="zh-TW" altLang="en-US" sz="2800" b="1" dirty="0" smtClean="0"/>
              <a:t>顯示</a:t>
            </a:r>
            <a:r>
              <a:rPr lang="en-US" altLang="zh-TW" sz="2800" b="1" dirty="0" smtClean="0"/>
              <a:t>you win</a:t>
            </a:r>
            <a:endParaRPr lang="zh-TW" altLang="en-US" sz="28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836603-3302-476B-83E4-96688825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005178"/>
            <a:ext cx="8858250" cy="17952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70F6226-113C-4870-8B02-8A9D386D585F}"/>
              </a:ext>
            </a:extLst>
          </p:cNvPr>
          <p:cNvSpPr/>
          <p:nvPr/>
        </p:nvSpPr>
        <p:spPr>
          <a:xfrm>
            <a:off x="2348236" y="3175802"/>
            <a:ext cx="7005314" cy="1674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" name="向右箭號 6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6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D780F286-6A8B-4638-AA8A-8081C40C5FBA}"/>
              </a:ext>
            </a:extLst>
          </p:cNvPr>
          <p:cNvSpPr txBox="1">
            <a:spLocks/>
          </p:cNvSpPr>
          <p:nvPr/>
        </p:nvSpPr>
        <p:spPr>
          <a:xfrm>
            <a:off x="1759237" y="3906266"/>
            <a:ext cx="8673427" cy="13225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600" b="1" dirty="0" smtClean="0"/>
              <a:t>將陣列裡的數加起來，</a:t>
            </a:r>
            <a:endParaRPr lang="en-US" altLang="zh-TW" sz="3600" b="1" dirty="0" smtClean="0"/>
          </a:p>
          <a:p>
            <a:r>
              <a:rPr lang="zh-TW" altLang="en-US" sz="3600" b="1" dirty="0" smtClean="0"/>
              <a:t>如果等於</a:t>
            </a:r>
            <a:r>
              <a:rPr lang="en-US" altLang="zh-TW" sz="3600" b="1" dirty="0" smtClean="0"/>
              <a:t>8return</a:t>
            </a:r>
            <a:r>
              <a:rPr lang="zh-TW" altLang="en-US" sz="3600" b="1" dirty="0" smtClean="0"/>
              <a:t> </a:t>
            </a:r>
            <a:r>
              <a:rPr lang="en-US" altLang="zh-TW" sz="3600" b="1" dirty="0" smtClean="0"/>
              <a:t>1</a:t>
            </a:r>
            <a:r>
              <a:rPr lang="zh-TW" altLang="en-US" sz="3600" b="1" dirty="0" smtClean="0"/>
              <a:t> ，不等於</a:t>
            </a:r>
            <a:r>
              <a:rPr lang="en-US" altLang="zh-TW" sz="3600" b="1" dirty="0" smtClean="0"/>
              <a:t>8return 0</a:t>
            </a:r>
            <a:endParaRPr lang="zh-TW" altLang="en-US" sz="36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BEACDF-A1A3-4EBD-8A07-C682F748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55" y="2000344"/>
            <a:ext cx="8765789" cy="1905921"/>
          </a:xfrm>
          <a:prstGeom prst="rect">
            <a:avLst/>
          </a:prstGeom>
        </p:spPr>
      </p:pic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78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699155"/>
          </a:xfrm>
        </p:spPr>
        <p:txBody>
          <a:bodyPr>
            <a:normAutofit/>
          </a:bodyPr>
          <a:lstStyle/>
          <a:p>
            <a:pPr algn="ctr"/>
            <a:r>
              <a:rPr lang="en-US" altLang="zh-TW" sz="9600" dirty="0" smtClean="0"/>
              <a:t>password</a:t>
            </a:r>
            <a:endParaRPr lang="zh-TW" altLang="en-US" sz="9600" dirty="0"/>
          </a:p>
        </p:txBody>
      </p:sp>
      <p:sp>
        <p:nvSpPr>
          <p:cNvPr id="4" name="向右箭號 3">
            <a:hlinkClick r:id="rId2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96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>
            <a:normAutofit/>
          </a:bodyPr>
          <a:lstStyle/>
          <a:p>
            <a:r>
              <a:rPr lang="zh-TW" altLang="en-US" sz="6000" b="1" dirty="0" smtClean="0"/>
              <a:t>流程圖</a:t>
            </a:r>
            <a:endParaRPr lang="zh-TW" altLang="en-US" sz="6000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36" y="53680"/>
            <a:ext cx="3698387" cy="5986901"/>
          </a:xfrm>
        </p:spPr>
      </p:pic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84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主題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因為小時候玩電腦會去很多的網頁遊玩，像是史萊姆的第一個家，裡面多樣化選擇的小遊戲，使我們好奇遊戲背後的秘密，而利用這次機會做出遊戲總集。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7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A2A281-BC6C-4524-B3D6-32AB03CCA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97" y="228768"/>
            <a:ext cx="9496425" cy="4521835"/>
          </a:xfrm>
          <a:prstGeom prst="rect">
            <a:avLst/>
          </a:prstGeom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45CDC5F6-61FA-4C68-A847-CA926D76BFD5}"/>
              </a:ext>
            </a:extLst>
          </p:cNvPr>
          <p:cNvSpPr txBox="1">
            <a:spLocks/>
          </p:cNvSpPr>
          <p:nvPr/>
        </p:nvSpPr>
        <p:spPr>
          <a:xfrm>
            <a:off x="2267597" y="4820098"/>
            <a:ext cx="8637072" cy="97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mtClean="0"/>
              <a:t>將預設密碼為</a:t>
            </a:r>
            <a:r>
              <a:rPr lang="en-US" altLang="zh-TW" sz="4000" b="1" smtClean="0"/>
              <a:t>1~100</a:t>
            </a:r>
            <a:endParaRPr lang="zh-TW" altLang="en-US" sz="40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4435C0-5591-49C1-9FC8-767EE15FAA88}"/>
              </a:ext>
            </a:extLst>
          </p:cNvPr>
          <p:cNvSpPr/>
          <p:nvPr/>
        </p:nvSpPr>
        <p:spPr>
          <a:xfrm>
            <a:off x="2134617" y="787074"/>
            <a:ext cx="1975744" cy="562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027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1357B741-DCBF-4FD1-8AEA-F03856AF7ADF}"/>
              </a:ext>
            </a:extLst>
          </p:cNvPr>
          <p:cNvSpPr txBox="1">
            <a:spLocks/>
          </p:cNvSpPr>
          <p:nvPr/>
        </p:nvSpPr>
        <p:spPr>
          <a:xfrm>
            <a:off x="1892853" y="4512279"/>
            <a:ext cx="9066749" cy="977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dirty="0" smtClean="0"/>
              <a:t>如果你猜的數在最一開始的最底</a:t>
            </a:r>
            <a:r>
              <a:rPr lang="en-US" altLang="zh-TW" sz="2000" b="1" dirty="0" smtClean="0"/>
              <a:t>1</a:t>
            </a:r>
            <a:r>
              <a:rPr lang="zh-TW" altLang="en-US" sz="2000" b="1" dirty="0" smtClean="0"/>
              <a:t>和預設密碼之間，就會將你猜的數取代為最底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次數</a:t>
            </a:r>
            <a:r>
              <a:rPr lang="en-US" altLang="zh-TW" sz="2000" b="1" dirty="0" smtClean="0"/>
              <a:t>+1</a:t>
            </a:r>
            <a:endParaRPr lang="zh-TW" altLang="en-US" sz="2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E942D4-48A8-4E94-831F-4015D18B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53" y="240780"/>
            <a:ext cx="9496425" cy="42098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DB05D5-2C66-4622-BC0B-B12E500B4FC8}"/>
              </a:ext>
            </a:extLst>
          </p:cNvPr>
          <p:cNvSpPr/>
          <p:nvPr/>
        </p:nvSpPr>
        <p:spPr>
          <a:xfrm>
            <a:off x="2544192" y="1644324"/>
            <a:ext cx="8009508" cy="813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6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DFAC7AB5-1B06-44EB-BFB4-63DB906AA53B}"/>
              </a:ext>
            </a:extLst>
          </p:cNvPr>
          <p:cNvSpPr txBox="1">
            <a:spLocks/>
          </p:cNvSpPr>
          <p:nvPr/>
        </p:nvSpPr>
        <p:spPr>
          <a:xfrm>
            <a:off x="1934837" y="4505325"/>
            <a:ext cx="9867900" cy="97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dirty="0" smtClean="0"/>
              <a:t>如果你猜的數在最一開始的最高</a:t>
            </a:r>
            <a:r>
              <a:rPr lang="en-US" altLang="zh-TW" sz="2000" b="1" dirty="0" smtClean="0"/>
              <a:t>100</a:t>
            </a:r>
            <a:r>
              <a:rPr lang="zh-TW" altLang="en-US" sz="2000" b="1" dirty="0" smtClean="0"/>
              <a:t>和預設密碼之間，就會將你猜的數取代為最高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次數</a:t>
            </a:r>
            <a:r>
              <a:rPr lang="en-US" altLang="zh-TW" sz="2000" b="1" dirty="0" smtClean="0"/>
              <a:t>+1</a:t>
            </a:r>
            <a:endParaRPr lang="zh-TW" altLang="en-US" sz="2000" b="1" dirty="0" smtClean="0"/>
          </a:p>
          <a:p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E84ACB-97C2-4119-ACCE-DDDE2BF7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37" y="183167"/>
            <a:ext cx="9496425" cy="42098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D0B5A9-AB85-409E-91DB-D5400096C00F}"/>
              </a:ext>
            </a:extLst>
          </p:cNvPr>
          <p:cNvSpPr/>
          <p:nvPr/>
        </p:nvSpPr>
        <p:spPr>
          <a:xfrm>
            <a:off x="2544192" y="2377749"/>
            <a:ext cx="8009508" cy="813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11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標題 2">
            <a:extLst>
              <a:ext uri="{FF2B5EF4-FFF2-40B4-BE49-F238E27FC236}">
                <a16:creationId xmlns:a16="http://schemas.microsoft.com/office/drawing/2014/main" id="{7BB7F9D1-06C5-4D59-BE16-C9B65DA2AE3D}"/>
              </a:ext>
            </a:extLst>
          </p:cNvPr>
          <p:cNvSpPr txBox="1">
            <a:spLocks/>
          </p:cNvSpPr>
          <p:nvPr/>
        </p:nvSpPr>
        <p:spPr>
          <a:xfrm>
            <a:off x="2400024" y="4463359"/>
            <a:ext cx="8637072" cy="97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smtClean="0"/>
              <a:t>如果猜的數字沒在範圍內會提醒你並且重猜</a:t>
            </a:r>
            <a:endParaRPr lang="zh-TW" altLang="en-US" sz="3200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290150E-BDEB-4FDD-B3B2-3A79BCB3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37" y="183167"/>
            <a:ext cx="9496425" cy="420988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388E111-932B-459C-8229-E40AF1C9551C}"/>
              </a:ext>
            </a:extLst>
          </p:cNvPr>
          <p:cNvSpPr/>
          <p:nvPr/>
        </p:nvSpPr>
        <p:spPr>
          <a:xfrm>
            <a:off x="2553717" y="3143249"/>
            <a:ext cx="8009508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61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93B30375-866D-405C-BDCE-D18698D51E6E}"/>
              </a:ext>
            </a:extLst>
          </p:cNvPr>
          <p:cNvSpPr txBox="1">
            <a:spLocks/>
          </p:cNvSpPr>
          <p:nvPr/>
        </p:nvSpPr>
        <p:spPr>
          <a:xfrm>
            <a:off x="2126388" y="4559904"/>
            <a:ext cx="8941662" cy="977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smtClean="0"/>
              <a:t>最外圈的</a:t>
            </a:r>
            <a:r>
              <a:rPr lang="en-US" altLang="zh-TW" sz="2800" b="1" smtClean="0"/>
              <a:t>do while</a:t>
            </a:r>
            <a:r>
              <a:rPr lang="zh-TW" altLang="en-US" sz="2800" b="1" smtClean="0"/>
              <a:t>是判斷是否猜中，猜中就跳出迴圈</a:t>
            </a:r>
            <a:endParaRPr lang="zh-TW" altLang="en-US" sz="28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0B83BB-AB8A-4B10-B5B0-B7089304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37" y="183167"/>
            <a:ext cx="9496425" cy="42098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5A9DFA-CF2A-47CF-9E7D-024C275245AD}"/>
              </a:ext>
            </a:extLst>
          </p:cNvPr>
          <p:cNvSpPr/>
          <p:nvPr/>
        </p:nvSpPr>
        <p:spPr>
          <a:xfrm>
            <a:off x="2276475" y="1320475"/>
            <a:ext cx="8277225" cy="2499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78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819227"/>
          </a:xfrm>
        </p:spPr>
        <p:txBody>
          <a:bodyPr>
            <a:normAutofit/>
          </a:bodyPr>
          <a:lstStyle/>
          <a:p>
            <a:pPr algn="ctr"/>
            <a:r>
              <a:rPr lang="en-US" altLang="zh-TW" sz="9600" dirty="0" smtClean="0"/>
              <a:t>Snake</a:t>
            </a:r>
            <a:endParaRPr lang="zh-TW" altLang="en-US" sz="9600" dirty="0"/>
          </a:p>
        </p:txBody>
      </p:sp>
      <p:sp>
        <p:nvSpPr>
          <p:cNvPr id="4" name="向右箭號 3">
            <a:hlinkClick r:id="rId2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5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141413" y="184409"/>
            <a:ext cx="9905998" cy="1478570"/>
          </a:xfrm>
        </p:spPr>
        <p:txBody>
          <a:bodyPr/>
          <a:lstStyle/>
          <a:p>
            <a:r>
              <a:rPr lang="zh-TW" altLang="en-US" dirty="0" smtClean="0"/>
              <a:t>流程圖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63" y="490110"/>
            <a:ext cx="7737475" cy="5807213"/>
          </a:xfrm>
          <a:prstGeom prst="rect">
            <a:avLst/>
          </a:prstGeom>
        </p:spPr>
      </p:pic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95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49" y="618518"/>
            <a:ext cx="5098544" cy="5957062"/>
          </a:xfrm>
          <a:prstGeom prst="rect">
            <a:avLst/>
          </a:prstGeom>
        </p:spPr>
      </p:pic>
      <p:pic>
        <p:nvPicPr>
          <p:cNvPr id="11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922" t="9462" r="61136" b="46378"/>
          <a:stretch/>
        </p:blipFill>
        <p:spPr>
          <a:xfrm>
            <a:off x="6249260" y="369453"/>
            <a:ext cx="4981574" cy="375631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t="55099"/>
          <a:stretch/>
        </p:blipFill>
        <p:spPr>
          <a:xfrm>
            <a:off x="5989057" y="3879272"/>
            <a:ext cx="5409615" cy="2393775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6973455" y="1597891"/>
            <a:ext cx="646545" cy="7389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>
            <a:hlinkClick r:id="rId5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60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77" y="686619"/>
            <a:ext cx="6575413" cy="101897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86" y="2004289"/>
            <a:ext cx="4952795" cy="47290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81" y="227445"/>
            <a:ext cx="6033403" cy="6390409"/>
          </a:xfrm>
          <a:prstGeom prst="rect">
            <a:avLst/>
          </a:prstGeom>
        </p:spPr>
      </p:pic>
      <p:sp>
        <p:nvSpPr>
          <p:cNvPr id="10" name="向右箭號 9">
            <a:hlinkClick r:id="rId5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7446950" y="1196109"/>
            <a:ext cx="4188690" cy="5421746"/>
          </a:xfrm>
        </p:spPr>
        <p:txBody>
          <a:bodyPr>
            <a:normAutofit fontScale="90000"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        </a:t>
            </a:r>
            <a:r>
              <a:rPr lang="zh-TW" altLang="en-US" sz="2800" b="1" dirty="0" smtClean="0">
                <a:solidFill>
                  <a:schemeClr val="bg1"/>
                </a:solidFill>
              </a:rPr>
              <a:t>顯示規則</a:t>
            </a:r>
            <a:r>
              <a:rPr lang="en-US" altLang="zh-TW" sz="2800" dirty="0" smtClean="0">
                <a:solidFill>
                  <a:schemeClr val="bg1"/>
                </a:solidFill>
              </a:rPr>
              <a:t/>
            </a:r>
            <a:br>
              <a:rPr lang="en-US" altLang="zh-TW" sz="2800" dirty="0" smtClean="0">
                <a:solidFill>
                  <a:schemeClr val="bg1"/>
                </a:solidFill>
              </a:rPr>
            </a:br>
            <a:r>
              <a:rPr lang="en-US" altLang="zh-TW" sz="2800" dirty="0">
                <a:solidFill>
                  <a:schemeClr val="bg1"/>
                </a:solidFill>
              </a:rPr>
              <a:t/>
            </a:r>
            <a:br>
              <a:rPr lang="en-US" altLang="zh-TW" sz="2800" dirty="0">
                <a:solidFill>
                  <a:schemeClr val="bg1"/>
                </a:solidFill>
              </a:rPr>
            </a:br>
            <a:r>
              <a:rPr lang="en-US" altLang="zh-TW" sz="2800" dirty="0" smtClean="0">
                <a:solidFill>
                  <a:schemeClr val="bg1"/>
                </a:solidFill>
              </a:rPr>
              <a:t/>
            </a:r>
            <a:br>
              <a:rPr lang="en-US" altLang="zh-TW" sz="2800" dirty="0" smtClean="0">
                <a:solidFill>
                  <a:schemeClr val="bg1"/>
                </a:solidFill>
              </a:rPr>
            </a:br>
            <a:r>
              <a:rPr lang="en-US" altLang="zh-TW" sz="2800" dirty="0" smtClean="0">
                <a:solidFill>
                  <a:schemeClr val="bg1"/>
                </a:solidFill>
              </a:rPr>
              <a:t/>
            </a:r>
            <a:br>
              <a:rPr lang="en-US" altLang="zh-TW" sz="2800" dirty="0" smtClean="0">
                <a:solidFill>
                  <a:schemeClr val="bg1"/>
                </a:solidFill>
              </a:rPr>
            </a:br>
            <a:r>
              <a:rPr lang="zh-TW" altLang="en-US" sz="2800" b="1" dirty="0">
                <a:solidFill>
                  <a:schemeClr val="bg1"/>
                </a:solidFill>
              </a:rPr>
              <a:t>設定程式的初始值及變數</a:t>
            </a:r>
            <a:r>
              <a:rPr lang="en-US" altLang="zh-TW" sz="2800" dirty="0">
                <a:solidFill>
                  <a:schemeClr val="bg1"/>
                </a:solidFill>
              </a:rPr>
              <a:t/>
            </a:r>
            <a:br>
              <a:rPr lang="en-US" altLang="zh-TW" sz="2800" dirty="0">
                <a:solidFill>
                  <a:schemeClr val="bg1"/>
                </a:solidFill>
              </a:rPr>
            </a:br>
            <a:r>
              <a:rPr lang="en-US" altLang="zh-TW" sz="2800" dirty="0" smtClean="0">
                <a:solidFill>
                  <a:schemeClr val="bg1"/>
                </a:solidFill>
              </a:rPr>
              <a:t/>
            </a:r>
            <a:br>
              <a:rPr lang="en-US" altLang="zh-TW" sz="2800" dirty="0" smtClean="0">
                <a:solidFill>
                  <a:schemeClr val="bg1"/>
                </a:solidFill>
              </a:rPr>
            </a:br>
            <a:r>
              <a:rPr lang="en-US" altLang="zh-TW" sz="2800" dirty="0">
                <a:solidFill>
                  <a:schemeClr val="bg1"/>
                </a:solidFill>
              </a:rPr>
              <a:t/>
            </a:r>
            <a:br>
              <a:rPr lang="en-US" altLang="zh-TW" sz="2800" dirty="0">
                <a:solidFill>
                  <a:schemeClr val="bg1"/>
                </a:solidFill>
              </a:rPr>
            </a:br>
            <a:r>
              <a:rPr lang="en-US" altLang="zh-TW" sz="2800" dirty="0" smtClean="0">
                <a:solidFill>
                  <a:schemeClr val="bg1"/>
                </a:solidFill>
              </a:rPr>
              <a:t/>
            </a:r>
            <a:br>
              <a:rPr lang="en-US" altLang="zh-TW" sz="2800" dirty="0" smtClean="0">
                <a:solidFill>
                  <a:schemeClr val="bg1"/>
                </a:solidFill>
              </a:rPr>
            </a:br>
            <a:r>
              <a:rPr lang="en-US" altLang="zh-TW" sz="2800" dirty="0">
                <a:solidFill>
                  <a:schemeClr val="bg1"/>
                </a:solidFill>
              </a:rPr>
              <a:t/>
            </a:r>
            <a:br>
              <a:rPr lang="en-US" altLang="zh-TW" sz="2800" dirty="0">
                <a:solidFill>
                  <a:schemeClr val="bg1"/>
                </a:solidFill>
              </a:rPr>
            </a:br>
            <a:r>
              <a:rPr lang="en-US" altLang="zh-TW" sz="2800" dirty="0" smtClean="0">
                <a:solidFill>
                  <a:schemeClr val="bg1"/>
                </a:solidFill>
              </a:rPr>
              <a:t/>
            </a:r>
            <a:br>
              <a:rPr lang="en-US" altLang="zh-TW" sz="2800" dirty="0" smtClean="0">
                <a:solidFill>
                  <a:schemeClr val="bg1"/>
                </a:solidFill>
              </a:rPr>
            </a:br>
            <a:r>
              <a:rPr lang="en-US" altLang="zh-TW" sz="2800" b="1" dirty="0" smtClean="0">
                <a:solidFill>
                  <a:schemeClr val="bg1"/>
                </a:solidFill>
              </a:rPr>
              <a:t/>
            </a:r>
            <a:br>
              <a:rPr lang="en-US" altLang="zh-TW" sz="2800" b="1" dirty="0" smtClean="0">
                <a:solidFill>
                  <a:schemeClr val="bg1"/>
                </a:solidFill>
              </a:rPr>
            </a:br>
            <a:r>
              <a:rPr lang="en-US" altLang="zh-TW" sz="2800" dirty="0">
                <a:solidFill>
                  <a:schemeClr val="bg1"/>
                </a:solidFill>
              </a:rPr>
              <a:t/>
            </a:r>
            <a:br>
              <a:rPr lang="en-US" altLang="zh-TW" sz="2800" dirty="0">
                <a:solidFill>
                  <a:schemeClr val="bg1"/>
                </a:solidFill>
              </a:rPr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3058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544945" y="618518"/>
            <a:ext cx="5354153" cy="5965894"/>
          </a:xfrm>
        </p:spPr>
        <p:txBody>
          <a:bodyPr/>
          <a:lstStyle/>
          <a:p>
            <a:r>
              <a:rPr lang="zh-TW" altLang="en-US" dirty="0" smtClean="0"/>
              <a:t>按</a:t>
            </a:r>
            <a:r>
              <a:rPr lang="en-US" altLang="zh-TW" dirty="0" smtClean="0"/>
              <a:t>R</a:t>
            </a:r>
            <a:r>
              <a:rPr lang="zh-TW" altLang="en-US" dirty="0" smtClean="0"/>
              <a:t>之後跳出迴圈，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繼續執行他下方的程式。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跳出食物的座標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462" y="340447"/>
            <a:ext cx="5238750" cy="6029325"/>
          </a:xfrm>
          <a:prstGeom prst="rect">
            <a:avLst/>
          </a:prstGeom>
        </p:spPr>
      </p:pic>
      <p:sp>
        <p:nvSpPr>
          <p:cNvPr id="8" name="向右箭號 7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76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9600" dirty="0" smtClean="0"/>
              <a:t>目錄</a:t>
            </a:r>
            <a:endParaRPr lang="zh-TW" altLang="en-US" sz="9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hlinkClick r:id="rId2" action="ppaction://hlinksldjump"/>
              </a:rPr>
              <a:t>選</a:t>
            </a:r>
            <a:r>
              <a:rPr lang="zh-TW" altLang="en-US" dirty="0">
                <a:hlinkClick r:id="rId2" action="ppaction://hlinksldjump"/>
              </a:rPr>
              <a:t>擇</a:t>
            </a:r>
            <a:r>
              <a:rPr lang="zh-TW" altLang="en-US" dirty="0" smtClean="0">
                <a:hlinkClick r:id="rId2" action="ppaction://hlinksldjump"/>
              </a:rPr>
              <a:t>畫面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Puzzle</a:t>
            </a:r>
            <a:endParaRPr lang="en-US" altLang="zh-TW" dirty="0" smtClean="0"/>
          </a:p>
          <a:p>
            <a:r>
              <a:rPr lang="en-US" altLang="zh-TW" dirty="0" smtClean="0">
                <a:hlinkClick r:id="rId4" action="ppaction://hlinksldjump"/>
              </a:rPr>
              <a:t>Password</a:t>
            </a:r>
            <a:endParaRPr lang="en-US" altLang="zh-TW" dirty="0" smtClean="0"/>
          </a:p>
          <a:p>
            <a:r>
              <a:rPr lang="zh-TW" altLang="en-US" dirty="0" smtClean="0">
                <a:hlinkClick r:id="rId5" action="ppaction://hlinksldjump"/>
              </a:rPr>
              <a:t>貪吃蛇</a:t>
            </a:r>
            <a:endParaRPr lang="en-US" altLang="zh-TW" dirty="0" smtClean="0"/>
          </a:p>
          <a:p>
            <a:r>
              <a:rPr lang="zh-TW" altLang="en-US" dirty="0" smtClean="0">
                <a:hlinkClick r:id="rId6" action="ppaction://hlinksldjump"/>
              </a:rPr>
              <a:t>五子棋</a:t>
            </a:r>
            <a:endParaRPr lang="en-US" altLang="zh-TW" dirty="0" smtClean="0"/>
          </a:p>
          <a:p>
            <a:r>
              <a:rPr lang="zh-TW" altLang="en-US" dirty="0" smtClean="0">
                <a:hlinkClick r:id="rId7" action="ppaction://hlinksldjump"/>
              </a:rPr>
              <a:t>工作分</a:t>
            </a:r>
            <a:r>
              <a:rPr lang="zh-TW" altLang="en-US" dirty="0">
                <a:hlinkClick r:id="rId7" action="ppaction://hlinksldjump"/>
              </a:rPr>
              <a:t>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0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95564" y="618518"/>
            <a:ext cx="5536431" cy="6077846"/>
          </a:xfrm>
        </p:spPr>
        <p:txBody>
          <a:bodyPr>
            <a:normAutofit/>
          </a:bodyPr>
          <a:lstStyle/>
          <a:p>
            <a:r>
              <a:rPr lang="en-US" altLang="zh-TW" sz="3000" dirty="0"/>
              <a:t>224</a:t>
            </a:r>
            <a:r>
              <a:rPr lang="zh-TW" altLang="en-US" sz="3000" dirty="0"/>
              <a:t>是方向鍵的</a:t>
            </a:r>
            <a:r>
              <a:rPr lang="en-US" altLang="zh-TW" sz="3000" dirty="0"/>
              <a:t>extended </a:t>
            </a:r>
            <a:r>
              <a:rPr lang="en-US" altLang="zh-TW" sz="3000" dirty="0" smtClean="0"/>
              <a:t>key</a:t>
            </a:r>
            <a:br>
              <a:rPr lang="en-US" altLang="zh-TW" sz="3000" dirty="0" smtClean="0"/>
            </a:br>
            <a:r>
              <a:rPr lang="en-US" altLang="zh-TW" sz="3000" dirty="0"/>
              <a:t>72 80 75 77</a:t>
            </a:r>
            <a:r>
              <a:rPr lang="zh-TW" altLang="en-US" sz="3000" dirty="0"/>
              <a:t>代表上下</a:t>
            </a:r>
            <a:r>
              <a:rPr lang="zh-TW" altLang="en-US" sz="3000" dirty="0" smtClean="0"/>
              <a:t>左右</a:t>
            </a:r>
            <a:r>
              <a:rPr lang="en-US" altLang="zh-TW" sz="3000" dirty="0" smtClean="0"/>
              <a:t/>
            </a:r>
            <a:br>
              <a:rPr lang="en-US" altLang="zh-TW" sz="3000" dirty="0" smtClean="0"/>
            </a:br>
            <a:r>
              <a:rPr lang="en-US" altLang="zh-TW" sz="3000" dirty="0"/>
              <a:t/>
            </a:r>
            <a:br>
              <a:rPr lang="en-US" altLang="zh-TW" sz="3000" dirty="0"/>
            </a:br>
            <a:r>
              <a:rPr lang="zh-TW" altLang="en-US" sz="3000" dirty="0" smtClean="0"/>
              <a:t>因為怕不小心按到回鍵吃到自己，所以有方向限制。</a:t>
            </a:r>
            <a:endParaRPr lang="zh-TW" altLang="en-US" sz="3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34" y="484187"/>
            <a:ext cx="6029325" cy="5686425"/>
          </a:xfrm>
          <a:prstGeom prst="rect">
            <a:avLst/>
          </a:prstGeom>
        </p:spPr>
      </p:pic>
      <p:sp>
        <p:nvSpPr>
          <p:cNvPr id="8" name="向右箭號 7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535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049049" y="175172"/>
            <a:ext cx="10210077" cy="150584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額外的功能                       沒選擇方向時前進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暫停、加速、減速            往同方向前進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5" y="1533669"/>
            <a:ext cx="5489924" cy="498626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244" y="1533669"/>
            <a:ext cx="3992663" cy="5185178"/>
          </a:xfrm>
          <a:prstGeom prst="rect">
            <a:avLst/>
          </a:prstGeom>
        </p:spPr>
      </p:pic>
      <p:sp>
        <p:nvSpPr>
          <p:cNvPr id="10" name="向右箭號 9">
            <a:hlinkClick r:id="rId4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012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03565" y="618518"/>
            <a:ext cx="4560204" cy="5893118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碰到自己身體時，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遊戲結束。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zh-TW" altLang="en-US" sz="2800" dirty="0" smtClean="0"/>
              <a:t>蛇移動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zh-TW" altLang="en-US" sz="2800" dirty="0" smtClean="0"/>
              <a:t>消除最後一節身體之使用的座標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執行清除尾巴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69" y="671857"/>
            <a:ext cx="6390031" cy="5786439"/>
          </a:xfrm>
          <a:prstGeom prst="rect">
            <a:avLst/>
          </a:prstGeom>
        </p:spPr>
      </p:pic>
      <p:sp>
        <p:nvSpPr>
          <p:cNvPr id="8" name="向右箭號 7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341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0" y="1833997"/>
            <a:ext cx="11312420" cy="4104986"/>
          </a:xfrm>
          <a:prstGeom prst="rect">
            <a:avLst/>
          </a:prstGeom>
        </p:spPr>
      </p:pic>
      <p:sp>
        <p:nvSpPr>
          <p:cNvPr id="8" name="向右箭號 7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029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zh-TW" altLang="en-US" dirty="0" smtClean="0"/>
              <a:t>執行畫面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  <p:sp>
        <p:nvSpPr>
          <p:cNvPr id="8" name="向右箭號 7">
            <a:hlinkClick r:id="rId2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411" y="1951615"/>
            <a:ext cx="7632488" cy="39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執行畫面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649" y="1963160"/>
            <a:ext cx="7854297" cy="4078813"/>
          </a:xfrm>
          <a:prstGeom prst="rect">
            <a:avLst/>
          </a:prstGeom>
        </p:spPr>
      </p:pic>
      <p:sp>
        <p:nvSpPr>
          <p:cNvPr id="5" name="向右箭號 4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28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執行畫面</a:t>
            </a:r>
            <a:r>
              <a:rPr lang="en-US" altLang="zh-TW" dirty="0" smtClean="0"/>
              <a:t>(3)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904" y="1903959"/>
            <a:ext cx="7965016" cy="4155095"/>
          </a:xfrm>
          <a:prstGeom prst="rect">
            <a:avLst/>
          </a:prstGeom>
        </p:spPr>
      </p:pic>
      <p:sp>
        <p:nvSpPr>
          <p:cNvPr id="5" name="向右箭號 4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81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zh-TW" altLang="en-US" dirty="0"/>
              <a:t>參考資料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141412" y="1584469"/>
            <a:ext cx="9905999" cy="423444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http://flyingdc.pixnet.net/blog/post/24333750-gotoxy%28%29-%</a:t>
            </a:r>
            <a:r>
              <a:rPr lang="en-US" altLang="zh-TW" dirty="0" smtClean="0">
                <a:hlinkClick r:id="rId2"/>
              </a:rPr>
              <a:t>E5%A6%99%E7%94%A8%E7%A7%BB%E5%8B%95%E6%B8%B8%E6%A8%99-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www.ptt.cc/bbs/C_and_CPP/M.1404741414.A.426.html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squall.cs.ntou.edu.tw/cpp/92spring/assign1.html</a:t>
            </a:r>
            <a:endParaRPr lang="en-US" altLang="zh-TW" dirty="0" smtClean="0"/>
          </a:p>
          <a:p>
            <a:r>
              <a:rPr lang="en-US" altLang="zh-TW" dirty="0">
                <a:hlinkClick r:id="rId5"/>
              </a:rPr>
              <a:t>http://taichunmin.pixnet.net/blog/post/27827743-system%E5%87%BD%E6%95%B8---cls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向右箭號 5">
            <a:hlinkClick r:id="rId6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55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957773"/>
          </a:xfrm>
        </p:spPr>
        <p:txBody>
          <a:bodyPr>
            <a:normAutofit/>
          </a:bodyPr>
          <a:lstStyle/>
          <a:p>
            <a:pPr algn="ctr"/>
            <a:r>
              <a:rPr lang="zh-TW" altLang="en-US" sz="9600" b="1" dirty="0" smtClean="0"/>
              <a:t>五子棋</a:t>
            </a:r>
            <a:endParaRPr lang="zh-TW" altLang="en-US" sz="9600" b="1" dirty="0"/>
          </a:p>
        </p:txBody>
      </p:sp>
      <p:sp>
        <p:nvSpPr>
          <p:cNvPr id="4" name="向右箭號 3">
            <a:hlinkClick r:id="rId2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7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FA24637-DC2E-4F70-9D75-43E65799366A}"/>
              </a:ext>
            </a:extLst>
          </p:cNvPr>
          <p:cNvSpPr txBox="1">
            <a:spLocks/>
          </p:cNvSpPr>
          <p:nvPr/>
        </p:nvSpPr>
        <p:spPr>
          <a:xfrm>
            <a:off x="1149859" y="695325"/>
            <a:ext cx="6405753" cy="1285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dirty="0" smtClean="0"/>
              <a:t>報告大綱</a:t>
            </a:r>
            <a:endParaRPr lang="en-US" altLang="zh-TW" sz="6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C19C7F-4A9F-47DA-9086-3D5250F5AC6B}"/>
              </a:ext>
            </a:extLst>
          </p:cNvPr>
          <p:cNvSpPr/>
          <p:nvPr/>
        </p:nvSpPr>
        <p:spPr>
          <a:xfrm>
            <a:off x="1149859" y="2535704"/>
            <a:ext cx="78970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4000" dirty="0"/>
              <a:t>流程圖</a:t>
            </a:r>
            <a:endParaRPr lang="en-US" altLang="zh-TW" sz="4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4000" dirty="0"/>
              <a:t>程式介紹</a:t>
            </a:r>
            <a:endParaRPr lang="en-US" altLang="zh-TW" sz="4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4000" dirty="0"/>
              <a:t>成果圖</a:t>
            </a:r>
            <a:endParaRPr lang="en-US" altLang="zh-TW" sz="4000" dirty="0"/>
          </a:p>
        </p:txBody>
      </p:sp>
      <p:sp>
        <p:nvSpPr>
          <p:cNvPr id="6" name="向右箭號 5">
            <a:hlinkClick r:id="rId2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8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5967009"/>
          </a:xfrm>
        </p:spPr>
        <p:txBody>
          <a:bodyPr>
            <a:normAutofit/>
          </a:bodyPr>
          <a:lstStyle/>
          <a:p>
            <a:pPr algn="ctr"/>
            <a:r>
              <a:rPr lang="zh-TW" altLang="en-US" sz="9600" dirty="0" smtClean="0"/>
              <a:t>選擇畫面</a:t>
            </a:r>
            <a:endParaRPr lang="zh-TW" altLang="en-US" sz="9600" dirty="0"/>
          </a:p>
        </p:txBody>
      </p:sp>
      <p:sp>
        <p:nvSpPr>
          <p:cNvPr id="5" name="向右箭號 4">
            <a:hlinkClick r:id="rId2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06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0DBA605-285C-4CE8-83A4-D8E749D1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0" y="370383"/>
            <a:ext cx="2279464" cy="676275"/>
          </a:xfrm>
        </p:spPr>
        <p:txBody>
          <a:bodyPr>
            <a:noAutofit/>
          </a:bodyPr>
          <a:lstStyle/>
          <a:p>
            <a:r>
              <a:rPr lang="zh-TW" altLang="en-US" sz="5400" dirty="0">
                <a:latin typeface="+mn-ea"/>
                <a:ea typeface="+mn-ea"/>
              </a:rPr>
              <a:t>流程圖</a:t>
            </a:r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3CA992DB-985C-4A58-80EB-D5F731E79927}"/>
              </a:ext>
            </a:extLst>
          </p:cNvPr>
          <p:cNvSpPr/>
          <p:nvPr/>
        </p:nvSpPr>
        <p:spPr>
          <a:xfrm>
            <a:off x="496777" y="1971648"/>
            <a:ext cx="1349406" cy="435006"/>
          </a:xfrm>
          <a:prstGeom prst="flowChartAlternate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2">
                    <a:lumMod val="10000"/>
                  </a:schemeClr>
                </a:solidFill>
              </a:rPr>
              <a:t>START</a:t>
            </a:r>
            <a:endParaRPr lang="zh-TW" altLang="en-US" sz="2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DDDA388B-8C01-4A48-9676-665E168B2E93}"/>
              </a:ext>
            </a:extLst>
          </p:cNvPr>
          <p:cNvSpPr/>
          <p:nvPr/>
        </p:nvSpPr>
        <p:spPr>
          <a:xfrm>
            <a:off x="10305906" y="6088904"/>
            <a:ext cx="1349406" cy="435006"/>
          </a:xfrm>
          <a:prstGeom prst="flowChartAlternate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2">
                    <a:lumMod val="10000"/>
                  </a:schemeClr>
                </a:solidFill>
              </a:rPr>
              <a:t>END</a:t>
            </a:r>
            <a:endParaRPr lang="zh-TW" altLang="en-US" sz="2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E60B40B9-4107-4D78-98F9-4B835294D075}"/>
              </a:ext>
            </a:extLst>
          </p:cNvPr>
          <p:cNvSpPr/>
          <p:nvPr/>
        </p:nvSpPr>
        <p:spPr>
          <a:xfrm>
            <a:off x="234403" y="4122116"/>
            <a:ext cx="1854946" cy="676275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玩家設定</a:t>
            </a:r>
            <a:r>
              <a:rPr lang="en-US" altLang="zh-TW" sz="2000" dirty="0">
                <a:solidFill>
                  <a:schemeClr val="tx2">
                    <a:lumMod val="10000"/>
                  </a:schemeClr>
                </a:solidFill>
              </a:rPr>
              <a:t>(A</a:t>
            </a:r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、</a:t>
            </a:r>
            <a:r>
              <a:rPr lang="en-US" altLang="zh-TW" sz="2000" dirty="0">
                <a:solidFill>
                  <a:schemeClr val="tx2">
                    <a:lumMod val="10000"/>
                  </a:schemeClr>
                </a:solidFill>
              </a:rPr>
              <a:t>B)</a:t>
            </a:r>
            <a:endParaRPr lang="zh-TW" altLang="en-US" sz="20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0EE5F52-E4F9-481F-A8FB-7A30124459B3}"/>
              </a:ext>
            </a:extLst>
          </p:cNvPr>
          <p:cNvCxnSpPr>
            <a:cxnSpLocks/>
            <a:stCxn id="5" idx="2"/>
            <a:endCxn id="30" idx="0"/>
          </p:cNvCxnSpPr>
          <p:nvPr/>
        </p:nvCxnSpPr>
        <p:spPr>
          <a:xfrm flipH="1">
            <a:off x="1157593" y="2406654"/>
            <a:ext cx="13887" cy="66342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圖: 程序 8">
            <a:extLst>
              <a:ext uri="{FF2B5EF4-FFF2-40B4-BE49-F238E27FC236}">
                <a16:creationId xmlns:a16="http://schemas.microsoft.com/office/drawing/2014/main" id="{6B6E11E5-C0CC-45FF-9625-09817F8580C5}"/>
              </a:ext>
            </a:extLst>
          </p:cNvPr>
          <p:cNvSpPr/>
          <p:nvPr/>
        </p:nvSpPr>
        <p:spPr>
          <a:xfrm>
            <a:off x="230120" y="5174153"/>
            <a:ext cx="1854946" cy="739954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顯示棋盤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42F62C3-5267-4614-B83F-E3FB9311ED0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1157593" y="4798391"/>
            <a:ext cx="4283" cy="37576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190FF1EA-742D-4596-91A1-62793CA801FA}"/>
              </a:ext>
            </a:extLst>
          </p:cNvPr>
          <p:cNvSpPr/>
          <p:nvPr/>
        </p:nvSpPr>
        <p:spPr>
          <a:xfrm>
            <a:off x="2927998" y="2615891"/>
            <a:ext cx="2473226" cy="147004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判斷棋盤</a:t>
            </a:r>
            <a:endParaRPr lang="en-US" altLang="zh-TW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是否滿了</a:t>
            </a:r>
          </a:p>
        </p:txBody>
      </p:sp>
      <p:cxnSp>
        <p:nvCxnSpPr>
          <p:cNvPr id="12" name="接點: 肘形 19">
            <a:extLst>
              <a:ext uri="{FF2B5EF4-FFF2-40B4-BE49-F238E27FC236}">
                <a16:creationId xmlns:a16="http://schemas.microsoft.com/office/drawing/2014/main" id="{D3BDF90D-924C-43E4-A5DF-DAFD3963C028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2085066" y="1046658"/>
            <a:ext cx="3971549" cy="4497472"/>
          </a:xfrm>
          <a:prstGeom prst="bentConnector3">
            <a:avLst>
              <a:gd name="adj1" fmla="val 10348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32">
            <a:extLst>
              <a:ext uri="{FF2B5EF4-FFF2-40B4-BE49-F238E27FC236}">
                <a16:creationId xmlns:a16="http://schemas.microsoft.com/office/drawing/2014/main" id="{7DC66E75-9026-430D-89E2-303A55F585BA}"/>
              </a:ext>
            </a:extLst>
          </p:cNvPr>
          <p:cNvCxnSpPr>
            <a:cxnSpLocks/>
            <a:stCxn id="11" idx="2"/>
            <a:endCxn id="6" idx="1"/>
          </p:cNvCxnSpPr>
          <p:nvPr/>
        </p:nvCxnSpPr>
        <p:spPr>
          <a:xfrm rot="16200000" flipH="1">
            <a:off x="6125021" y="2125521"/>
            <a:ext cx="2220475" cy="6141295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圖: 程序 13">
            <a:extLst>
              <a:ext uri="{FF2B5EF4-FFF2-40B4-BE49-F238E27FC236}">
                <a16:creationId xmlns:a16="http://schemas.microsoft.com/office/drawing/2014/main" id="{8DC487D4-F905-49C4-8F68-91FCAB492A22}"/>
              </a:ext>
            </a:extLst>
          </p:cNvPr>
          <p:cNvSpPr/>
          <p:nvPr/>
        </p:nvSpPr>
        <p:spPr>
          <a:xfrm>
            <a:off x="6056615" y="708520"/>
            <a:ext cx="1667504" cy="676275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玩家</a:t>
            </a:r>
            <a:r>
              <a:rPr lang="en-US" altLang="zh-TW" sz="2000" dirty="0">
                <a:solidFill>
                  <a:schemeClr val="tx2">
                    <a:lumMod val="10000"/>
                  </a:schemeClr>
                </a:solidFill>
              </a:rPr>
              <a:t>A</a:t>
            </a:r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下棋</a:t>
            </a:r>
          </a:p>
        </p:txBody>
      </p:sp>
      <p:sp>
        <p:nvSpPr>
          <p:cNvPr id="15" name="流程圖: 程序 14">
            <a:extLst>
              <a:ext uri="{FF2B5EF4-FFF2-40B4-BE49-F238E27FC236}">
                <a16:creationId xmlns:a16="http://schemas.microsoft.com/office/drawing/2014/main" id="{B73CBCC7-0951-4311-960F-0982E85CB910}"/>
              </a:ext>
            </a:extLst>
          </p:cNvPr>
          <p:cNvSpPr/>
          <p:nvPr/>
        </p:nvSpPr>
        <p:spPr>
          <a:xfrm>
            <a:off x="6049355" y="1636171"/>
            <a:ext cx="1667504" cy="676275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顯示棋盤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E35A014-8920-4285-B8F0-044151B94766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883107" y="1384795"/>
            <a:ext cx="7260" cy="2513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圖: 決策 16">
            <a:extLst>
              <a:ext uri="{FF2B5EF4-FFF2-40B4-BE49-F238E27FC236}">
                <a16:creationId xmlns:a16="http://schemas.microsoft.com/office/drawing/2014/main" id="{204AF83D-FBBF-44A8-8B72-E9C6985CE0FE}"/>
              </a:ext>
            </a:extLst>
          </p:cNvPr>
          <p:cNvSpPr/>
          <p:nvPr/>
        </p:nvSpPr>
        <p:spPr>
          <a:xfrm>
            <a:off x="4498031" y="3997608"/>
            <a:ext cx="2599499" cy="925290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判斷玩家</a:t>
            </a:r>
            <a:r>
              <a:rPr lang="en-US" altLang="zh-TW" dirty="0">
                <a:solidFill>
                  <a:schemeClr val="tx2">
                    <a:lumMod val="10000"/>
                  </a:schemeClr>
                </a:solidFill>
              </a:rPr>
              <a:t>A</a:t>
            </a:r>
          </a:p>
          <a:p>
            <a:pPr algn="ctr"/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是否勝利</a:t>
            </a:r>
          </a:p>
        </p:txBody>
      </p:sp>
      <p:sp>
        <p:nvSpPr>
          <p:cNvPr id="18" name="流程圖: 程序 17">
            <a:extLst>
              <a:ext uri="{FF2B5EF4-FFF2-40B4-BE49-F238E27FC236}">
                <a16:creationId xmlns:a16="http://schemas.microsoft.com/office/drawing/2014/main" id="{F5310908-9726-4031-A4AA-70AD377A05B2}"/>
              </a:ext>
            </a:extLst>
          </p:cNvPr>
          <p:cNvSpPr/>
          <p:nvPr/>
        </p:nvSpPr>
        <p:spPr>
          <a:xfrm>
            <a:off x="9238232" y="376442"/>
            <a:ext cx="1667504" cy="676275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玩家</a:t>
            </a:r>
            <a:r>
              <a:rPr lang="en-US" altLang="zh-TW" sz="2000" dirty="0">
                <a:solidFill>
                  <a:schemeClr val="tx2">
                    <a:lumMod val="10000"/>
                  </a:schemeClr>
                </a:solidFill>
              </a:rPr>
              <a:t>B</a:t>
            </a:r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下棋</a:t>
            </a:r>
          </a:p>
        </p:txBody>
      </p:sp>
      <p:cxnSp>
        <p:nvCxnSpPr>
          <p:cNvPr id="19" name="接點: 肘形 133">
            <a:extLst>
              <a:ext uri="{FF2B5EF4-FFF2-40B4-BE49-F238E27FC236}">
                <a16:creationId xmlns:a16="http://schemas.microsoft.com/office/drawing/2014/main" id="{EBCBB36E-3BA4-42FF-9EED-C9206E4DF3F1}"/>
              </a:ext>
            </a:extLst>
          </p:cNvPr>
          <p:cNvCxnSpPr>
            <a:cxnSpLocks/>
            <a:stCxn id="17" idx="2"/>
            <a:endCxn id="6" idx="1"/>
          </p:cNvCxnSpPr>
          <p:nvPr/>
        </p:nvCxnSpPr>
        <p:spPr>
          <a:xfrm rot="16200000" flipH="1">
            <a:off x="7360089" y="3360589"/>
            <a:ext cx="1383509" cy="4508125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36">
            <a:extLst>
              <a:ext uri="{FF2B5EF4-FFF2-40B4-BE49-F238E27FC236}">
                <a16:creationId xmlns:a16="http://schemas.microsoft.com/office/drawing/2014/main" id="{4FC21BF0-9D4F-47AF-84DF-376C41B7FE03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7097530" y="714580"/>
            <a:ext cx="2140702" cy="3745673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圖: 程序 20">
            <a:extLst>
              <a:ext uri="{FF2B5EF4-FFF2-40B4-BE49-F238E27FC236}">
                <a16:creationId xmlns:a16="http://schemas.microsoft.com/office/drawing/2014/main" id="{E34311BB-E87B-430C-86D8-313FFD8CD259}"/>
              </a:ext>
            </a:extLst>
          </p:cNvPr>
          <p:cNvSpPr/>
          <p:nvPr/>
        </p:nvSpPr>
        <p:spPr>
          <a:xfrm>
            <a:off x="9238232" y="1472691"/>
            <a:ext cx="1667504" cy="676275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顯示棋盤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657DEC4-461E-4CAC-84ED-B23769819AEC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0071984" y="1052717"/>
            <a:ext cx="0" cy="41997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圖: 決策 22">
            <a:extLst>
              <a:ext uri="{FF2B5EF4-FFF2-40B4-BE49-F238E27FC236}">
                <a16:creationId xmlns:a16="http://schemas.microsoft.com/office/drawing/2014/main" id="{411F0349-FA3C-43B0-B1F0-59EF7053F806}"/>
              </a:ext>
            </a:extLst>
          </p:cNvPr>
          <p:cNvSpPr/>
          <p:nvPr/>
        </p:nvSpPr>
        <p:spPr>
          <a:xfrm>
            <a:off x="8785452" y="4592533"/>
            <a:ext cx="2599499" cy="925290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判斷玩家</a:t>
            </a:r>
            <a:r>
              <a:rPr lang="en-US" altLang="zh-TW" dirty="0">
                <a:solidFill>
                  <a:schemeClr val="tx2">
                    <a:lumMod val="10000"/>
                  </a:schemeClr>
                </a:solidFill>
              </a:rPr>
              <a:t>B</a:t>
            </a:r>
          </a:p>
          <a:p>
            <a:pPr algn="ctr"/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是否勝利</a:t>
            </a:r>
          </a:p>
        </p:txBody>
      </p:sp>
      <p:cxnSp>
        <p:nvCxnSpPr>
          <p:cNvPr id="24" name="接點: 肘形 170">
            <a:extLst>
              <a:ext uri="{FF2B5EF4-FFF2-40B4-BE49-F238E27FC236}">
                <a16:creationId xmlns:a16="http://schemas.microsoft.com/office/drawing/2014/main" id="{81C763F4-4240-4D28-A136-3B31C8A0BADA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 rot="16200000" flipH="1">
            <a:off x="9876718" y="2344232"/>
            <a:ext cx="396882" cy="635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接點: 肘形 186">
            <a:extLst>
              <a:ext uri="{FF2B5EF4-FFF2-40B4-BE49-F238E27FC236}">
                <a16:creationId xmlns:a16="http://schemas.microsoft.com/office/drawing/2014/main" id="{A48C82B9-5794-4837-8FD3-2FEEFC4E2F82}"/>
              </a:ext>
            </a:extLst>
          </p:cNvPr>
          <p:cNvCxnSpPr>
            <a:cxnSpLocks/>
            <a:stCxn id="23" idx="2"/>
            <a:endCxn id="6" idx="0"/>
          </p:cNvCxnSpPr>
          <p:nvPr/>
        </p:nvCxnSpPr>
        <p:spPr>
          <a:xfrm rot="16200000" flipH="1">
            <a:off x="10247365" y="5355659"/>
            <a:ext cx="571081" cy="895407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1BDEF45-8C31-4942-A7CC-E0AB6F77A1D9}"/>
              </a:ext>
            </a:extLst>
          </p:cNvPr>
          <p:cNvSpPr txBox="1"/>
          <p:nvPr/>
        </p:nvSpPr>
        <p:spPr>
          <a:xfrm>
            <a:off x="3377944" y="4102783"/>
            <a:ext cx="79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YES</a:t>
            </a:r>
            <a:endParaRPr lang="zh-TW" altLang="en-US" sz="28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F363DBF-74E3-4435-89A9-7A4E528663A3}"/>
              </a:ext>
            </a:extLst>
          </p:cNvPr>
          <p:cNvSpPr txBox="1"/>
          <p:nvPr/>
        </p:nvSpPr>
        <p:spPr>
          <a:xfrm>
            <a:off x="8589754" y="3578315"/>
            <a:ext cx="79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YES</a:t>
            </a:r>
            <a:endParaRPr lang="zh-TW" altLang="en-US" sz="28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B679B1B-5265-4F41-8FAB-72621ED120B5}"/>
              </a:ext>
            </a:extLst>
          </p:cNvPr>
          <p:cNvSpPr txBox="1"/>
          <p:nvPr/>
        </p:nvSpPr>
        <p:spPr>
          <a:xfrm>
            <a:off x="11244458" y="4971824"/>
            <a:ext cx="79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NO</a:t>
            </a:r>
            <a:endParaRPr lang="zh-TW" altLang="en-US" sz="2800" b="1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14E1F28-73E1-437A-A7E1-87C40DFB3488}"/>
              </a:ext>
            </a:extLst>
          </p:cNvPr>
          <p:cNvSpPr txBox="1"/>
          <p:nvPr/>
        </p:nvSpPr>
        <p:spPr>
          <a:xfrm>
            <a:off x="5312551" y="2827837"/>
            <a:ext cx="79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NO</a:t>
            </a:r>
            <a:endParaRPr lang="zh-TW" altLang="en-US" sz="2800" b="1" dirty="0"/>
          </a:p>
        </p:txBody>
      </p:sp>
      <p:sp>
        <p:nvSpPr>
          <p:cNvPr id="30" name="流程圖: 程序 29">
            <a:extLst>
              <a:ext uri="{FF2B5EF4-FFF2-40B4-BE49-F238E27FC236}">
                <a16:creationId xmlns:a16="http://schemas.microsoft.com/office/drawing/2014/main" id="{A7267F87-4B80-4648-BCF1-13214CDC70A8}"/>
              </a:ext>
            </a:extLst>
          </p:cNvPr>
          <p:cNvSpPr/>
          <p:nvPr/>
        </p:nvSpPr>
        <p:spPr>
          <a:xfrm>
            <a:off x="230120" y="3070079"/>
            <a:ext cx="1854946" cy="676275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2">
                    <a:lumMod val="10000"/>
                  </a:schemeClr>
                </a:solidFill>
              </a:rPr>
              <a:t>棋盤設定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5C265D1-1C6D-4FD4-9E32-390E944BF20B}"/>
              </a:ext>
            </a:extLst>
          </p:cNvPr>
          <p:cNvCxnSpPr>
            <a:cxnSpLocks/>
            <a:stCxn id="30" idx="2"/>
            <a:endCxn id="7" idx="0"/>
          </p:cNvCxnSpPr>
          <p:nvPr/>
        </p:nvCxnSpPr>
        <p:spPr>
          <a:xfrm>
            <a:off x="1157593" y="3746354"/>
            <a:ext cx="4283" cy="37576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260">
            <a:extLst>
              <a:ext uri="{FF2B5EF4-FFF2-40B4-BE49-F238E27FC236}">
                <a16:creationId xmlns:a16="http://schemas.microsoft.com/office/drawing/2014/main" id="{D17C84FE-5D95-4D8D-849C-A0AFBB3949B1}"/>
              </a:ext>
            </a:extLst>
          </p:cNvPr>
          <p:cNvCxnSpPr>
            <a:cxnSpLocks/>
            <a:stCxn id="11" idx="3"/>
            <a:endCxn id="17" idx="0"/>
          </p:cNvCxnSpPr>
          <p:nvPr/>
        </p:nvCxnSpPr>
        <p:spPr>
          <a:xfrm>
            <a:off x="5401224" y="3350912"/>
            <a:ext cx="396557" cy="646696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流程圖: 決策 32">
            <a:extLst>
              <a:ext uri="{FF2B5EF4-FFF2-40B4-BE49-F238E27FC236}">
                <a16:creationId xmlns:a16="http://schemas.microsoft.com/office/drawing/2014/main" id="{A1900644-0170-466C-A7F8-A5F27FE893DC}"/>
              </a:ext>
            </a:extLst>
          </p:cNvPr>
          <p:cNvSpPr/>
          <p:nvPr/>
        </p:nvSpPr>
        <p:spPr>
          <a:xfrm>
            <a:off x="8848588" y="2545848"/>
            <a:ext cx="2459492" cy="1387805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判斷棋盤</a:t>
            </a:r>
            <a:endParaRPr lang="en-US" altLang="zh-TW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r>
              <a:rPr lang="zh-TW" altLang="en-US" dirty="0">
                <a:solidFill>
                  <a:schemeClr val="tx2">
                    <a:lumMod val="10000"/>
                  </a:schemeClr>
                </a:solidFill>
              </a:rPr>
              <a:t>是否滿了</a:t>
            </a:r>
          </a:p>
        </p:txBody>
      </p:sp>
      <p:cxnSp>
        <p:nvCxnSpPr>
          <p:cNvPr id="34" name="接點: 肘形 281">
            <a:extLst>
              <a:ext uri="{FF2B5EF4-FFF2-40B4-BE49-F238E27FC236}">
                <a16:creationId xmlns:a16="http://schemas.microsoft.com/office/drawing/2014/main" id="{CEF26915-307C-4A05-B556-43BBAAA8B387}"/>
              </a:ext>
            </a:extLst>
          </p:cNvPr>
          <p:cNvCxnSpPr>
            <a:cxnSpLocks/>
            <a:stCxn id="33" idx="1"/>
            <a:endCxn id="6" idx="1"/>
          </p:cNvCxnSpPr>
          <p:nvPr/>
        </p:nvCxnSpPr>
        <p:spPr>
          <a:xfrm rot="10800000" flipH="1" flipV="1">
            <a:off x="8848588" y="3239751"/>
            <a:ext cx="1457318" cy="3066656"/>
          </a:xfrm>
          <a:prstGeom prst="bentConnector3">
            <a:avLst>
              <a:gd name="adj1" fmla="val -15686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284">
            <a:extLst>
              <a:ext uri="{FF2B5EF4-FFF2-40B4-BE49-F238E27FC236}">
                <a16:creationId xmlns:a16="http://schemas.microsoft.com/office/drawing/2014/main" id="{66AE4492-4753-4D0C-A764-7768FA1C628D}"/>
              </a:ext>
            </a:extLst>
          </p:cNvPr>
          <p:cNvCxnSpPr>
            <a:cxnSpLocks/>
            <a:stCxn id="33" idx="2"/>
            <a:endCxn id="23" idx="0"/>
          </p:cNvCxnSpPr>
          <p:nvPr/>
        </p:nvCxnSpPr>
        <p:spPr>
          <a:xfrm rot="16200000" flipH="1">
            <a:off x="9752328" y="4259659"/>
            <a:ext cx="658880" cy="686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294">
            <a:extLst>
              <a:ext uri="{FF2B5EF4-FFF2-40B4-BE49-F238E27FC236}">
                <a16:creationId xmlns:a16="http://schemas.microsoft.com/office/drawing/2014/main" id="{812D6387-65B2-4675-8FE8-B8B4D3733826}"/>
              </a:ext>
            </a:extLst>
          </p:cNvPr>
          <p:cNvCxnSpPr>
            <a:cxnSpLocks/>
            <a:stCxn id="15" idx="1"/>
            <a:endCxn id="11" idx="0"/>
          </p:cNvCxnSpPr>
          <p:nvPr/>
        </p:nvCxnSpPr>
        <p:spPr>
          <a:xfrm rot="10800000" flipV="1">
            <a:off x="4164611" y="1974309"/>
            <a:ext cx="1884744" cy="641582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83208BB-1E48-4FA0-BE87-8E5D2EAC66AF}"/>
              </a:ext>
            </a:extLst>
          </p:cNvPr>
          <p:cNvSpPr txBox="1"/>
          <p:nvPr/>
        </p:nvSpPr>
        <p:spPr>
          <a:xfrm>
            <a:off x="5002140" y="4967797"/>
            <a:ext cx="79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YES</a:t>
            </a:r>
            <a:endParaRPr lang="zh-TW" altLang="en-US" sz="28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EFCD274-87D0-467A-9CA3-3E495DC9B8D6}"/>
              </a:ext>
            </a:extLst>
          </p:cNvPr>
          <p:cNvSpPr txBox="1"/>
          <p:nvPr/>
        </p:nvSpPr>
        <p:spPr>
          <a:xfrm>
            <a:off x="7009020" y="3976587"/>
            <a:ext cx="79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NO</a:t>
            </a:r>
            <a:endParaRPr lang="zh-TW" altLang="en-US" sz="2800" b="1" dirty="0"/>
          </a:p>
        </p:txBody>
      </p:sp>
      <p:cxnSp>
        <p:nvCxnSpPr>
          <p:cNvPr id="39" name="接點: 肘形 331">
            <a:extLst>
              <a:ext uri="{FF2B5EF4-FFF2-40B4-BE49-F238E27FC236}">
                <a16:creationId xmlns:a16="http://schemas.microsoft.com/office/drawing/2014/main" id="{D1D4E9AA-59E0-4A0D-96C1-9576C0672315}"/>
              </a:ext>
            </a:extLst>
          </p:cNvPr>
          <p:cNvCxnSpPr>
            <a:cxnSpLocks/>
            <a:stCxn id="23" idx="3"/>
            <a:endCxn id="14" idx="0"/>
          </p:cNvCxnSpPr>
          <p:nvPr/>
        </p:nvCxnSpPr>
        <p:spPr>
          <a:xfrm flipH="1" flipV="1">
            <a:off x="6890367" y="708520"/>
            <a:ext cx="4494584" cy="4346658"/>
          </a:xfrm>
          <a:prstGeom prst="bentConnector4">
            <a:avLst>
              <a:gd name="adj1" fmla="val -5086"/>
              <a:gd name="adj2" fmla="val 111804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6BFE86B-81F1-492A-A359-C78BBA6A893D}"/>
              </a:ext>
            </a:extLst>
          </p:cNvPr>
          <p:cNvSpPr txBox="1"/>
          <p:nvPr/>
        </p:nvSpPr>
        <p:spPr>
          <a:xfrm>
            <a:off x="9308281" y="5378529"/>
            <a:ext cx="79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YES</a:t>
            </a:r>
            <a:endParaRPr lang="zh-TW" altLang="en-US" sz="2800" b="1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F3B8DE5-5187-4E86-9C3F-E89710283061}"/>
              </a:ext>
            </a:extLst>
          </p:cNvPr>
          <p:cNvSpPr txBox="1"/>
          <p:nvPr/>
        </p:nvSpPr>
        <p:spPr>
          <a:xfrm>
            <a:off x="10193489" y="4029856"/>
            <a:ext cx="79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NO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416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B75EFD0-B0D7-491A-BCD4-622077A94EBA}"/>
              </a:ext>
            </a:extLst>
          </p:cNvPr>
          <p:cNvSpPr/>
          <p:nvPr/>
        </p:nvSpPr>
        <p:spPr>
          <a:xfrm>
            <a:off x="1038244" y="655189"/>
            <a:ext cx="27206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4400" dirty="0">
                <a:solidFill>
                  <a:srgbClr val="FF0000"/>
                </a:solidFill>
              </a:rPr>
              <a:t>主程式</a:t>
            </a:r>
            <a:r>
              <a:rPr lang="en-US" altLang="zh-TW" sz="4400" dirty="0">
                <a:solidFill>
                  <a:srgbClr val="FF0000"/>
                </a:solidFill>
              </a:rPr>
              <a:t>-1</a:t>
            </a:r>
            <a:r>
              <a:rPr lang="en-US" altLang="zh-TW" sz="3600" dirty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B1017B54-02ED-410F-A988-2E449450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34" y="280434"/>
            <a:ext cx="5840946" cy="6297131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A0DBA605-285C-4CE8-83A4-D8E749D1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71" y="142291"/>
            <a:ext cx="6522119" cy="640466"/>
          </a:xfrm>
        </p:spPr>
        <p:txBody>
          <a:bodyPr>
            <a:noAutofit/>
          </a:bodyPr>
          <a:lstStyle/>
          <a:p>
            <a:r>
              <a:rPr lang="zh-TW" altLang="en-US" sz="4400" b="1" dirty="0"/>
              <a:t>程式介紹</a:t>
            </a:r>
          </a:p>
        </p:txBody>
      </p:sp>
      <p:sp>
        <p:nvSpPr>
          <p:cNvPr id="9" name="向右箭號 8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97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, 文字 的圖片&#10;&#10;自動產生的描述">
            <a:extLst>
              <a:ext uri="{FF2B5EF4-FFF2-40B4-BE49-F238E27FC236}">
                <a16:creationId xmlns:a16="http://schemas.microsoft.com/office/drawing/2014/main" id="{484A12EA-0ADD-4500-95BB-3B792B970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52" y="1412240"/>
            <a:ext cx="4353300" cy="4948161"/>
          </a:xfrm>
          <a:prstGeom prst="rect">
            <a:avLst/>
          </a:prstGeom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F8474A8F-8141-452A-A4DA-27D7CC1A2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799" y="1412240"/>
            <a:ext cx="4263688" cy="514629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9A795C4-9E4A-454F-8BA6-2E1B80BEE97C}"/>
              </a:ext>
            </a:extLst>
          </p:cNvPr>
          <p:cNvSpPr txBox="1"/>
          <p:nvPr/>
        </p:nvSpPr>
        <p:spPr>
          <a:xfrm>
            <a:off x="888787" y="950574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玩家</a:t>
            </a:r>
            <a:r>
              <a:rPr lang="en-US" altLang="zh-TW" sz="2400" dirty="0"/>
              <a:t>A</a:t>
            </a:r>
            <a:r>
              <a:rPr lang="zh-TW" altLang="en-US" sz="2400" dirty="0"/>
              <a:t> 下</a:t>
            </a:r>
            <a:r>
              <a:rPr lang="en-US" altLang="zh-TW" sz="2400" dirty="0"/>
              <a:t>@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4A7B4D-A895-48FD-8372-AB0758D59AF1}"/>
              </a:ext>
            </a:extLst>
          </p:cNvPr>
          <p:cNvSpPr txBox="1"/>
          <p:nvPr/>
        </p:nvSpPr>
        <p:spPr>
          <a:xfrm>
            <a:off x="6358799" y="950575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玩家</a:t>
            </a:r>
            <a:r>
              <a:rPr lang="en-US" altLang="zh-TW" sz="2400" dirty="0"/>
              <a:t>B</a:t>
            </a:r>
            <a:r>
              <a:rPr lang="zh-TW" altLang="en-US" sz="2400" dirty="0"/>
              <a:t> 下</a:t>
            </a:r>
            <a:r>
              <a:rPr lang="en-US" altLang="zh-TW" sz="2400" dirty="0"/>
              <a:t>O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FC6CEB-E905-42D9-89C8-5B6FFD7AC088}"/>
              </a:ext>
            </a:extLst>
          </p:cNvPr>
          <p:cNvSpPr/>
          <p:nvPr/>
        </p:nvSpPr>
        <p:spPr>
          <a:xfrm>
            <a:off x="1689968" y="258078"/>
            <a:ext cx="27206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4400" dirty="0">
                <a:solidFill>
                  <a:srgbClr val="FF0000"/>
                </a:solidFill>
              </a:rPr>
              <a:t>主程式</a:t>
            </a:r>
            <a:r>
              <a:rPr lang="en-US" altLang="zh-TW" sz="4400" dirty="0">
                <a:solidFill>
                  <a:srgbClr val="FF0000"/>
                </a:solidFill>
              </a:rPr>
              <a:t>-2</a:t>
            </a:r>
            <a:r>
              <a:rPr lang="en-US" altLang="zh-TW" sz="3600" dirty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9" name="向右箭號 8">
            <a:hlinkClick r:id="rId4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03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B75EFD0-B0D7-491A-BCD4-622077A94EBA}"/>
              </a:ext>
            </a:extLst>
          </p:cNvPr>
          <p:cNvSpPr/>
          <p:nvPr/>
        </p:nvSpPr>
        <p:spPr>
          <a:xfrm>
            <a:off x="502181" y="364609"/>
            <a:ext cx="27206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4400" dirty="0">
                <a:solidFill>
                  <a:srgbClr val="FF0000"/>
                </a:solidFill>
              </a:rPr>
              <a:t>副程式</a:t>
            </a:r>
            <a:r>
              <a:rPr lang="en-US" altLang="zh-TW" sz="4400" dirty="0">
                <a:solidFill>
                  <a:srgbClr val="FF0000"/>
                </a:solidFill>
              </a:rPr>
              <a:t>-1</a:t>
            </a:r>
            <a:r>
              <a:rPr lang="en-US" altLang="zh-TW" sz="3600" dirty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AFF27B-04E2-42D4-91DF-D068A3D2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1" y="2044566"/>
            <a:ext cx="4602879" cy="309398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2AC5E29-3928-4FB2-992D-5109CFDB25AF}"/>
              </a:ext>
            </a:extLst>
          </p:cNvPr>
          <p:cNvSpPr txBox="1"/>
          <p:nvPr/>
        </p:nvSpPr>
        <p:spPr>
          <a:xfrm>
            <a:off x="1148080" y="532384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把陣列都先填滿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CD88FC-9B05-4A82-B352-7872D39C98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1" t="60343" r="22176" b="30134"/>
          <a:stretch/>
        </p:blipFill>
        <p:spPr>
          <a:xfrm>
            <a:off x="3128109" y="5429310"/>
            <a:ext cx="457200" cy="294640"/>
          </a:xfrm>
          <a:prstGeom prst="rect">
            <a:avLst/>
          </a:prstGeom>
        </p:spPr>
      </p:pic>
      <p:pic>
        <p:nvPicPr>
          <p:cNvPr id="8" name="圖片 7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622A9217-6232-44B5-8BF6-E12882CC6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23" y="601735"/>
            <a:ext cx="4762913" cy="56545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A0BF8B-E6DC-49C5-B54D-7906605D7CFD}"/>
              </a:ext>
            </a:extLst>
          </p:cNvPr>
          <p:cNvSpPr txBox="1"/>
          <p:nvPr/>
        </p:nvSpPr>
        <p:spPr>
          <a:xfrm>
            <a:off x="396240" y="164445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棋盤設定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A856EC5-B0FB-4811-A980-9EFBB0E0A716}"/>
              </a:ext>
            </a:extLst>
          </p:cNvPr>
          <p:cNvSpPr txBox="1"/>
          <p:nvPr/>
        </p:nvSpPr>
        <p:spPr>
          <a:xfrm>
            <a:off x="5791200" y="22001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顯示棋盤</a:t>
            </a:r>
          </a:p>
        </p:txBody>
      </p:sp>
      <p:sp>
        <p:nvSpPr>
          <p:cNvPr id="11" name="向右箭號 10">
            <a:hlinkClick r:id="rId4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446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B75EFD0-B0D7-491A-BCD4-622077A94EBA}"/>
              </a:ext>
            </a:extLst>
          </p:cNvPr>
          <p:cNvSpPr/>
          <p:nvPr/>
        </p:nvSpPr>
        <p:spPr>
          <a:xfrm>
            <a:off x="1194909" y="447736"/>
            <a:ext cx="27206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4400" dirty="0">
                <a:solidFill>
                  <a:srgbClr val="FF0000"/>
                </a:solidFill>
              </a:rPr>
              <a:t>副程式</a:t>
            </a:r>
            <a:r>
              <a:rPr lang="en-US" altLang="zh-TW" sz="4400" dirty="0">
                <a:solidFill>
                  <a:srgbClr val="FF0000"/>
                </a:solidFill>
              </a:rPr>
              <a:t>-2</a:t>
            </a:r>
            <a:r>
              <a:rPr lang="en-US" altLang="zh-TW" sz="3600" dirty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A0BF8B-E6DC-49C5-B54D-7906605D7CFD}"/>
              </a:ext>
            </a:extLst>
          </p:cNvPr>
          <p:cNvSpPr txBox="1"/>
          <p:nvPr/>
        </p:nvSpPr>
        <p:spPr>
          <a:xfrm>
            <a:off x="1194909" y="12171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下棋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856EC5-B0FB-4811-A980-9EFBB0E0A716}"/>
              </a:ext>
            </a:extLst>
          </p:cNvPr>
          <p:cNvSpPr txBox="1"/>
          <p:nvPr/>
        </p:nvSpPr>
        <p:spPr>
          <a:xfrm>
            <a:off x="6483928" y="12060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判斷是否滿盤</a:t>
            </a:r>
          </a:p>
        </p:txBody>
      </p:sp>
      <p:pic>
        <p:nvPicPr>
          <p:cNvPr id="7" name="圖片 6" descr="一張含有 螢幕, 監視器, 文字 的圖片&#10;&#10;自動產生的描述">
            <a:extLst>
              <a:ext uri="{FF2B5EF4-FFF2-40B4-BE49-F238E27FC236}">
                <a16:creationId xmlns:a16="http://schemas.microsoft.com/office/drawing/2014/main" id="{0E51B0EC-89B9-4799-A595-33825C14B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09" y="1617287"/>
            <a:ext cx="4298052" cy="4000847"/>
          </a:xfrm>
          <a:prstGeom prst="rect">
            <a:avLst/>
          </a:prstGeom>
        </p:spPr>
      </p:pic>
      <p:pic>
        <p:nvPicPr>
          <p:cNvPr id="8" name="圖片 7" descr="一張含有 螢幕, 監視器 的圖片&#10;&#10;自動產生的描述">
            <a:extLst>
              <a:ext uri="{FF2B5EF4-FFF2-40B4-BE49-F238E27FC236}">
                <a16:creationId xmlns:a16="http://schemas.microsoft.com/office/drawing/2014/main" id="{A38B7D86-1A2B-4728-A283-D6A800E84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8" y="1617287"/>
            <a:ext cx="4447370" cy="4000847"/>
          </a:xfrm>
          <a:prstGeom prst="rect">
            <a:avLst/>
          </a:prstGeom>
        </p:spPr>
      </p:pic>
      <p:sp>
        <p:nvSpPr>
          <p:cNvPr id="9" name="向右箭號 8">
            <a:hlinkClick r:id="rId4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92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B75EFD0-B0D7-491A-BCD4-622077A94EBA}"/>
              </a:ext>
            </a:extLst>
          </p:cNvPr>
          <p:cNvSpPr/>
          <p:nvPr/>
        </p:nvSpPr>
        <p:spPr>
          <a:xfrm>
            <a:off x="983396" y="456972"/>
            <a:ext cx="27206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4400" dirty="0">
                <a:solidFill>
                  <a:srgbClr val="FF0000"/>
                </a:solidFill>
              </a:rPr>
              <a:t>副程式</a:t>
            </a:r>
            <a:r>
              <a:rPr lang="en-US" altLang="zh-TW" sz="4400" dirty="0">
                <a:solidFill>
                  <a:srgbClr val="FF0000"/>
                </a:solidFill>
              </a:rPr>
              <a:t>-3</a:t>
            </a:r>
            <a:r>
              <a:rPr lang="en-US" altLang="zh-TW" sz="3600" dirty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856EC5-B0FB-4811-A980-9EFBB0E0A716}"/>
              </a:ext>
            </a:extLst>
          </p:cNvPr>
          <p:cNvSpPr txBox="1"/>
          <p:nvPr/>
        </p:nvSpPr>
        <p:spPr>
          <a:xfrm>
            <a:off x="5088036" y="5456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判斷勝負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AEE362-2E48-40A6-A2C6-0331C338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1311379"/>
            <a:ext cx="5723116" cy="5029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1D7FF9-C0C7-4906-B0AC-867B77A2D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55" y="1311379"/>
            <a:ext cx="4740051" cy="4237087"/>
          </a:xfrm>
          <a:prstGeom prst="rect">
            <a:avLst/>
          </a:prstGeom>
        </p:spPr>
      </p:pic>
      <p:sp>
        <p:nvSpPr>
          <p:cNvPr id="8" name="向右箭號 7">
            <a:hlinkClick r:id="rId4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57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B75EFD0-B0D7-491A-BCD4-622077A94EBA}"/>
              </a:ext>
            </a:extLst>
          </p:cNvPr>
          <p:cNvSpPr/>
          <p:nvPr/>
        </p:nvSpPr>
        <p:spPr>
          <a:xfrm>
            <a:off x="410741" y="364609"/>
            <a:ext cx="27206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4400" dirty="0">
                <a:solidFill>
                  <a:srgbClr val="FF0000"/>
                </a:solidFill>
              </a:rPr>
              <a:t>副程式</a:t>
            </a:r>
            <a:r>
              <a:rPr lang="en-US" altLang="zh-TW" sz="4400" dirty="0">
                <a:solidFill>
                  <a:srgbClr val="FF0000"/>
                </a:solidFill>
              </a:rPr>
              <a:t>-4</a:t>
            </a:r>
            <a:r>
              <a:rPr lang="en-US" altLang="zh-TW" sz="3600" dirty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856EC5-B0FB-4811-A980-9EFBB0E0A716}"/>
              </a:ext>
            </a:extLst>
          </p:cNvPr>
          <p:cNvSpPr txBox="1"/>
          <p:nvPr/>
        </p:nvSpPr>
        <p:spPr>
          <a:xfrm>
            <a:off x="4475043" y="36460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判斷勝負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2FB4F426-96E8-4702-8F98-702477837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1" y="1052770"/>
            <a:ext cx="7773074" cy="5631668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DDD985-9942-4858-9A10-DE6D43495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116075"/>
              </p:ext>
            </p:extLst>
          </p:nvPr>
        </p:nvGraphicFramePr>
        <p:xfrm>
          <a:off x="6773332" y="1327620"/>
          <a:ext cx="5418668" cy="110993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426995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8520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370199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13637054"/>
                    </a:ext>
                  </a:extLst>
                </a:gridCol>
              </a:tblGrid>
              <a:tr h="368257">
                <a:tc gridSpan="4">
                  <a:txBody>
                    <a:bodyPr/>
                    <a:lstStyle/>
                    <a:p>
                      <a:r>
                        <a:rPr lang="zh-TW" altLang="en-US" dirty="0"/>
                        <a:t>縱向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子</a:t>
                      </a:r>
                      <a:r>
                        <a:rPr lang="en-US" altLang="zh-TW" dirty="0"/>
                        <a:t>(dx=1,dy=0)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7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XS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8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3537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9C232F6-0D55-40BE-9CA6-89EE4AB26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094794"/>
              </p:ext>
            </p:extLst>
          </p:nvPr>
        </p:nvGraphicFramePr>
        <p:xfrm>
          <a:off x="6773332" y="2618873"/>
          <a:ext cx="5418668" cy="145553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93427">
                  <a:extLst>
                    <a:ext uri="{9D8B030D-6E8A-4147-A177-3AD203B41FA5}">
                      <a16:colId xmlns:a16="http://schemas.microsoft.com/office/drawing/2014/main" val="2042699579"/>
                    </a:ext>
                  </a:extLst>
                </a:gridCol>
                <a:gridCol w="693427">
                  <a:extLst>
                    <a:ext uri="{9D8B030D-6E8A-4147-A177-3AD203B41FA5}">
                      <a16:colId xmlns:a16="http://schemas.microsoft.com/office/drawing/2014/main" val="3238520142"/>
                    </a:ext>
                  </a:extLst>
                </a:gridCol>
                <a:gridCol w="693427">
                  <a:extLst>
                    <a:ext uri="{9D8B030D-6E8A-4147-A177-3AD203B41FA5}">
                      <a16:colId xmlns:a16="http://schemas.microsoft.com/office/drawing/2014/main" val="3337019919"/>
                    </a:ext>
                  </a:extLst>
                </a:gridCol>
                <a:gridCol w="708903">
                  <a:extLst>
                    <a:ext uri="{9D8B030D-6E8A-4147-A177-3AD203B41FA5}">
                      <a16:colId xmlns:a16="http://schemas.microsoft.com/office/drawing/2014/main" val="1313637054"/>
                    </a:ext>
                  </a:extLst>
                </a:gridCol>
                <a:gridCol w="598792">
                  <a:extLst>
                    <a:ext uri="{9D8B030D-6E8A-4147-A177-3AD203B41FA5}">
                      <a16:colId xmlns:a16="http://schemas.microsoft.com/office/drawing/2014/main" val="485721620"/>
                    </a:ext>
                  </a:extLst>
                </a:gridCol>
                <a:gridCol w="643838">
                  <a:extLst>
                    <a:ext uri="{9D8B030D-6E8A-4147-A177-3AD203B41FA5}">
                      <a16:colId xmlns:a16="http://schemas.microsoft.com/office/drawing/2014/main" val="865178537"/>
                    </a:ext>
                  </a:extLst>
                </a:gridCol>
                <a:gridCol w="693427">
                  <a:extLst>
                    <a:ext uri="{9D8B030D-6E8A-4147-A177-3AD203B41FA5}">
                      <a16:colId xmlns:a16="http://schemas.microsoft.com/office/drawing/2014/main" val="2533858579"/>
                    </a:ext>
                  </a:extLst>
                </a:gridCol>
                <a:gridCol w="693427">
                  <a:extLst>
                    <a:ext uri="{9D8B030D-6E8A-4147-A177-3AD203B41FA5}">
                      <a16:colId xmlns:a16="http://schemas.microsoft.com/office/drawing/2014/main" val="486785729"/>
                    </a:ext>
                  </a:extLst>
                </a:gridCol>
              </a:tblGrid>
              <a:tr h="360307">
                <a:tc gridSpan="8">
                  <a:txBody>
                    <a:bodyPr/>
                    <a:lstStyle/>
                    <a:p>
                      <a:r>
                        <a:rPr lang="zh-TW" altLang="en-US" dirty="0"/>
                        <a:t>橫向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子</a:t>
                      </a:r>
                      <a:r>
                        <a:rPr lang="en-US" altLang="zh-TW" dirty="0"/>
                        <a:t>(dx=0,dy=1)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701816"/>
                  </a:ext>
                </a:extLst>
              </a:tr>
              <a:tr h="449698">
                <a:tc>
                  <a:txBody>
                    <a:bodyPr/>
                    <a:lstStyle/>
                    <a:p>
                      <a:r>
                        <a:rPr lang="en-US" altLang="zh-TW" dirty="0"/>
                        <a:t>XS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88659"/>
                  </a:ext>
                </a:extLst>
              </a:tr>
              <a:tr h="626262">
                <a:tc>
                  <a:txBody>
                    <a:bodyPr/>
                    <a:lstStyle/>
                    <a:p>
                      <a:r>
                        <a:rPr lang="en-US" altLang="zh-TW" dirty="0"/>
                        <a:t>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3537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40642F2-2BF7-46EE-A034-BA039678F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66489"/>
              </p:ext>
            </p:extLst>
          </p:nvPr>
        </p:nvGraphicFramePr>
        <p:xfrm>
          <a:off x="6773332" y="4280080"/>
          <a:ext cx="5418668" cy="110993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426995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8520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370199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13637054"/>
                    </a:ext>
                  </a:extLst>
                </a:gridCol>
              </a:tblGrid>
              <a:tr h="368257">
                <a:tc gridSpan="4">
                  <a:txBody>
                    <a:bodyPr/>
                    <a:lstStyle/>
                    <a:p>
                      <a:r>
                        <a:rPr lang="zh-TW" altLang="en-US" dirty="0"/>
                        <a:t>左上右下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子</a:t>
                      </a:r>
                      <a:r>
                        <a:rPr lang="en-US" altLang="zh-TW" dirty="0"/>
                        <a:t>(dx=1,dy=1)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7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XS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8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3537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F55CD53-ADBC-43F9-99EF-AE1D32C1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350399"/>
              </p:ext>
            </p:extLst>
          </p:nvPr>
        </p:nvGraphicFramePr>
        <p:xfrm>
          <a:off x="6773332" y="5598031"/>
          <a:ext cx="5418668" cy="116381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426995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8520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370199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13637054"/>
                    </a:ext>
                  </a:extLst>
                </a:gridCol>
              </a:tblGrid>
              <a:tr h="422137">
                <a:tc gridSpan="4">
                  <a:txBody>
                    <a:bodyPr/>
                    <a:lstStyle/>
                    <a:p>
                      <a:r>
                        <a:rPr lang="zh-TW" altLang="en-US" dirty="0"/>
                        <a:t>左上右下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子</a:t>
                      </a:r>
                      <a:r>
                        <a:rPr lang="en-US" altLang="zh-TW" dirty="0"/>
                        <a:t>(dx=1,dy=1)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7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XS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8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35370"/>
                  </a:ext>
                </a:extLst>
              </a:tr>
            </a:tbl>
          </a:graphicData>
        </a:graphic>
      </p:graphicFrame>
      <p:sp>
        <p:nvSpPr>
          <p:cNvPr id="11" name="向右箭號 10">
            <a:hlinkClick r:id="rId3" action="ppaction://hlinksldjump"/>
          </p:cNvPr>
          <p:cNvSpPr/>
          <p:nvPr/>
        </p:nvSpPr>
        <p:spPr>
          <a:xfrm>
            <a:off x="10501745" y="17764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296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B75EFD0-B0D7-491A-BCD4-622077A94EBA}"/>
              </a:ext>
            </a:extLst>
          </p:cNvPr>
          <p:cNvSpPr/>
          <p:nvPr/>
        </p:nvSpPr>
        <p:spPr>
          <a:xfrm>
            <a:off x="410741" y="364609"/>
            <a:ext cx="27206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4400" dirty="0">
                <a:solidFill>
                  <a:srgbClr val="FF0000"/>
                </a:solidFill>
              </a:rPr>
              <a:t>副程式</a:t>
            </a:r>
            <a:r>
              <a:rPr lang="en-US" altLang="zh-TW" sz="4400" dirty="0">
                <a:solidFill>
                  <a:srgbClr val="FF0000"/>
                </a:solidFill>
              </a:rPr>
              <a:t>-5</a:t>
            </a:r>
            <a:r>
              <a:rPr lang="en-US" altLang="zh-TW" sz="3600" dirty="0">
                <a:solidFill>
                  <a:srgbClr val="FF0000"/>
                </a:solidFill>
              </a:rPr>
              <a:t>)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856EC5-B0FB-4811-A980-9EFBB0E0A716}"/>
              </a:ext>
            </a:extLst>
          </p:cNvPr>
          <p:cNvSpPr txBox="1"/>
          <p:nvPr/>
        </p:nvSpPr>
        <p:spPr>
          <a:xfrm>
            <a:off x="4475043" y="36460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判斷勝負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5B2C48-1B2E-4F2E-AA20-1FD1EDAB2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8" y="1196205"/>
            <a:ext cx="5685259" cy="1797154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F549335-5928-43B5-B93F-55B9C46FE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91563"/>
              </p:ext>
            </p:extLst>
          </p:nvPr>
        </p:nvGraphicFramePr>
        <p:xfrm>
          <a:off x="6096000" y="974337"/>
          <a:ext cx="5418668" cy="110993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426995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8520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370199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13637054"/>
                    </a:ext>
                  </a:extLst>
                </a:gridCol>
              </a:tblGrid>
              <a:tr h="368257">
                <a:tc gridSpan="4">
                  <a:txBody>
                    <a:bodyPr/>
                    <a:lstStyle/>
                    <a:p>
                      <a:r>
                        <a:rPr lang="zh-TW" altLang="en-US" dirty="0"/>
                        <a:t>縱向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子</a:t>
                      </a:r>
                      <a:r>
                        <a:rPr lang="en-US" altLang="zh-TW" dirty="0"/>
                        <a:t>(dx=1,dy=0)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7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XS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8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3537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CB62E55-B092-4479-AC19-98722506E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828129"/>
              </p:ext>
            </p:extLst>
          </p:nvPr>
        </p:nvGraphicFramePr>
        <p:xfrm>
          <a:off x="6096000" y="2265590"/>
          <a:ext cx="5418668" cy="145553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93427">
                  <a:extLst>
                    <a:ext uri="{9D8B030D-6E8A-4147-A177-3AD203B41FA5}">
                      <a16:colId xmlns:a16="http://schemas.microsoft.com/office/drawing/2014/main" val="2042699579"/>
                    </a:ext>
                  </a:extLst>
                </a:gridCol>
                <a:gridCol w="693427">
                  <a:extLst>
                    <a:ext uri="{9D8B030D-6E8A-4147-A177-3AD203B41FA5}">
                      <a16:colId xmlns:a16="http://schemas.microsoft.com/office/drawing/2014/main" val="3238520142"/>
                    </a:ext>
                  </a:extLst>
                </a:gridCol>
                <a:gridCol w="693427">
                  <a:extLst>
                    <a:ext uri="{9D8B030D-6E8A-4147-A177-3AD203B41FA5}">
                      <a16:colId xmlns:a16="http://schemas.microsoft.com/office/drawing/2014/main" val="3337019919"/>
                    </a:ext>
                  </a:extLst>
                </a:gridCol>
                <a:gridCol w="708903">
                  <a:extLst>
                    <a:ext uri="{9D8B030D-6E8A-4147-A177-3AD203B41FA5}">
                      <a16:colId xmlns:a16="http://schemas.microsoft.com/office/drawing/2014/main" val="1313637054"/>
                    </a:ext>
                  </a:extLst>
                </a:gridCol>
                <a:gridCol w="598792">
                  <a:extLst>
                    <a:ext uri="{9D8B030D-6E8A-4147-A177-3AD203B41FA5}">
                      <a16:colId xmlns:a16="http://schemas.microsoft.com/office/drawing/2014/main" val="485721620"/>
                    </a:ext>
                  </a:extLst>
                </a:gridCol>
                <a:gridCol w="643838">
                  <a:extLst>
                    <a:ext uri="{9D8B030D-6E8A-4147-A177-3AD203B41FA5}">
                      <a16:colId xmlns:a16="http://schemas.microsoft.com/office/drawing/2014/main" val="865178537"/>
                    </a:ext>
                  </a:extLst>
                </a:gridCol>
                <a:gridCol w="693427">
                  <a:extLst>
                    <a:ext uri="{9D8B030D-6E8A-4147-A177-3AD203B41FA5}">
                      <a16:colId xmlns:a16="http://schemas.microsoft.com/office/drawing/2014/main" val="2533858579"/>
                    </a:ext>
                  </a:extLst>
                </a:gridCol>
                <a:gridCol w="693427">
                  <a:extLst>
                    <a:ext uri="{9D8B030D-6E8A-4147-A177-3AD203B41FA5}">
                      <a16:colId xmlns:a16="http://schemas.microsoft.com/office/drawing/2014/main" val="486785729"/>
                    </a:ext>
                  </a:extLst>
                </a:gridCol>
              </a:tblGrid>
              <a:tr h="360307">
                <a:tc gridSpan="8">
                  <a:txBody>
                    <a:bodyPr/>
                    <a:lstStyle/>
                    <a:p>
                      <a:r>
                        <a:rPr lang="zh-TW" altLang="en-US" dirty="0"/>
                        <a:t>橫向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子</a:t>
                      </a:r>
                      <a:r>
                        <a:rPr lang="en-US" altLang="zh-TW" dirty="0"/>
                        <a:t>(dx=0,dy=1)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701816"/>
                  </a:ext>
                </a:extLst>
              </a:tr>
              <a:tr h="449698">
                <a:tc>
                  <a:txBody>
                    <a:bodyPr/>
                    <a:lstStyle/>
                    <a:p>
                      <a:r>
                        <a:rPr lang="en-US" altLang="zh-TW" dirty="0"/>
                        <a:t>XS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88659"/>
                  </a:ext>
                </a:extLst>
              </a:tr>
              <a:tr h="626262">
                <a:tc>
                  <a:txBody>
                    <a:bodyPr/>
                    <a:lstStyle/>
                    <a:p>
                      <a:r>
                        <a:rPr lang="en-US" altLang="zh-TW" dirty="0"/>
                        <a:t>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3537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9FD5BB7-8B25-43B5-BFAB-12709C00E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68759"/>
              </p:ext>
            </p:extLst>
          </p:nvPr>
        </p:nvGraphicFramePr>
        <p:xfrm>
          <a:off x="6096000" y="3926797"/>
          <a:ext cx="5418668" cy="110993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426995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8520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370199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13637054"/>
                    </a:ext>
                  </a:extLst>
                </a:gridCol>
              </a:tblGrid>
              <a:tr h="368257">
                <a:tc gridSpan="4">
                  <a:txBody>
                    <a:bodyPr/>
                    <a:lstStyle/>
                    <a:p>
                      <a:r>
                        <a:rPr lang="zh-TW" altLang="en-US" dirty="0"/>
                        <a:t>左上右下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子</a:t>
                      </a:r>
                      <a:r>
                        <a:rPr lang="en-US" altLang="zh-TW" dirty="0"/>
                        <a:t>(dx=1,dy=1)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7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XS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8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3537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B479913-3A12-4AF6-BF75-B1445AD5B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84927"/>
              </p:ext>
            </p:extLst>
          </p:nvPr>
        </p:nvGraphicFramePr>
        <p:xfrm>
          <a:off x="6096000" y="5244748"/>
          <a:ext cx="5418668" cy="116381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426995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8520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370199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13637054"/>
                    </a:ext>
                  </a:extLst>
                </a:gridCol>
              </a:tblGrid>
              <a:tr h="422137">
                <a:tc gridSpan="4">
                  <a:txBody>
                    <a:bodyPr/>
                    <a:lstStyle/>
                    <a:p>
                      <a:r>
                        <a:rPr lang="zh-TW" altLang="en-US" dirty="0"/>
                        <a:t>左上右下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子</a:t>
                      </a:r>
                      <a:r>
                        <a:rPr lang="en-US" altLang="zh-TW" dirty="0"/>
                        <a:t>(dx=1,dy=1)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7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XS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8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0~2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35370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745BD40-AC45-4369-8B16-259C9C1B7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7637"/>
              </p:ext>
            </p:extLst>
          </p:nvPr>
        </p:nvGraphicFramePr>
        <p:xfrm>
          <a:off x="1493520" y="2488879"/>
          <a:ext cx="4251869" cy="400451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36010">
                  <a:extLst>
                    <a:ext uri="{9D8B030D-6E8A-4147-A177-3AD203B41FA5}">
                      <a16:colId xmlns:a16="http://schemas.microsoft.com/office/drawing/2014/main" val="1508720118"/>
                    </a:ext>
                  </a:extLst>
                </a:gridCol>
                <a:gridCol w="530837">
                  <a:extLst>
                    <a:ext uri="{9D8B030D-6E8A-4147-A177-3AD203B41FA5}">
                      <a16:colId xmlns:a16="http://schemas.microsoft.com/office/drawing/2014/main" val="330860255"/>
                    </a:ext>
                  </a:extLst>
                </a:gridCol>
                <a:gridCol w="530837">
                  <a:extLst>
                    <a:ext uri="{9D8B030D-6E8A-4147-A177-3AD203B41FA5}">
                      <a16:colId xmlns:a16="http://schemas.microsoft.com/office/drawing/2014/main" val="2352868479"/>
                    </a:ext>
                  </a:extLst>
                </a:gridCol>
                <a:gridCol w="530837">
                  <a:extLst>
                    <a:ext uri="{9D8B030D-6E8A-4147-A177-3AD203B41FA5}">
                      <a16:colId xmlns:a16="http://schemas.microsoft.com/office/drawing/2014/main" val="3598686254"/>
                    </a:ext>
                  </a:extLst>
                </a:gridCol>
                <a:gridCol w="530837">
                  <a:extLst>
                    <a:ext uri="{9D8B030D-6E8A-4147-A177-3AD203B41FA5}">
                      <a16:colId xmlns:a16="http://schemas.microsoft.com/office/drawing/2014/main" val="2537725211"/>
                    </a:ext>
                  </a:extLst>
                </a:gridCol>
                <a:gridCol w="530837">
                  <a:extLst>
                    <a:ext uri="{9D8B030D-6E8A-4147-A177-3AD203B41FA5}">
                      <a16:colId xmlns:a16="http://schemas.microsoft.com/office/drawing/2014/main" val="3795817190"/>
                    </a:ext>
                  </a:extLst>
                </a:gridCol>
                <a:gridCol w="530837">
                  <a:extLst>
                    <a:ext uri="{9D8B030D-6E8A-4147-A177-3AD203B41FA5}">
                      <a16:colId xmlns:a16="http://schemas.microsoft.com/office/drawing/2014/main" val="1053637707"/>
                    </a:ext>
                  </a:extLst>
                </a:gridCol>
                <a:gridCol w="530837">
                  <a:extLst>
                    <a:ext uri="{9D8B030D-6E8A-4147-A177-3AD203B41FA5}">
                      <a16:colId xmlns:a16="http://schemas.microsoft.com/office/drawing/2014/main" val="3736970784"/>
                    </a:ext>
                  </a:extLst>
                </a:gridCol>
              </a:tblGrid>
              <a:tr h="50056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762188"/>
                  </a:ext>
                </a:extLst>
              </a:tr>
              <a:tr h="500564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349208"/>
                  </a:ext>
                </a:extLst>
              </a:tr>
              <a:tr h="500564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97896"/>
                  </a:ext>
                </a:extLst>
              </a:tr>
              <a:tr h="500564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45703"/>
                  </a:ext>
                </a:extLst>
              </a:tr>
              <a:tr h="500564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044137"/>
                  </a:ext>
                </a:extLst>
              </a:tr>
              <a:tr h="500564"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668103"/>
                  </a:ext>
                </a:extLst>
              </a:tr>
              <a:tr h="500564"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206761"/>
                  </a:ext>
                </a:extLst>
              </a:tr>
              <a:tr h="500564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5084"/>
                  </a:ext>
                </a:extLst>
              </a:tr>
            </a:tbl>
          </a:graphicData>
        </a:graphic>
      </p:graphicFrame>
      <p:sp>
        <p:nvSpPr>
          <p:cNvPr id="12" name="向右箭號 11">
            <a:hlinkClick r:id="rId3" action="ppaction://hlinksldjump"/>
          </p:cNvPr>
          <p:cNvSpPr/>
          <p:nvPr/>
        </p:nvSpPr>
        <p:spPr>
          <a:xfrm>
            <a:off x="10501745" y="17764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043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69B06A6-7E67-4948-8F7C-052202333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9" y="818060"/>
            <a:ext cx="5615699" cy="50473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32E729-1ACB-46ED-8F9A-7BE01C499E94}"/>
              </a:ext>
            </a:extLst>
          </p:cNvPr>
          <p:cNvSpPr/>
          <p:nvPr/>
        </p:nvSpPr>
        <p:spPr>
          <a:xfrm>
            <a:off x="287952" y="4591677"/>
            <a:ext cx="995423" cy="49771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A76AC0-4F93-41F6-AC8F-732C1AAB2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9556"/>
            <a:ext cx="5795250" cy="41788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2317D8F-A2BE-4BC6-9485-5018C6482FC3}"/>
              </a:ext>
            </a:extLst>
          </p:cNvPr>
          <p:cNvSpPr/>
          <p:nvPr/>
        </p:nvSpPr>
        <p:spPr>
          <a:xfrm>
            <a:off x="6573520" y="1605280"/>
            <a:ext cx="782320" cy="49784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646B85-6B01-4EC2-AC54-509DCB0E1F48}"/>
              </a:ext>
            </a:extLst>
          </p:cNvPr>
          <p:cNvSpPr txBox="1"/>
          <p:nvPr/>
        </p:nvSpPr>
        <p:spPr>
          <a:xfrm>
            <a:off x="287952" y="58654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超出棋盤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5A5352-40C1-4482-A954-EF449E88CAF4}"/>
              </a:ext>
            </a:extLst>
          </p:cNvPr>
          <p:cNvSpPr txBox="1"/>
          <p:nvPr/>
        </p:nvSpPr>
        <p:spPr>
          <a:xfrm>
            <a:off x="6005188" y="55907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位子重複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F9C9D9-C3BF-4F7B-8905-7B2767D42BD8}"/>
              </a:ext>
            </a:extLst>
          </p:cNvPr>
          <p:cNvSpPr/>
          <p:nvPr/>
        </p:nvSpPr>
        <p:spPr>
          <a:xfrm>
            <a:off x="1692872" y="23328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成果圖</a:t>
            </a:r>
            <a:endParaRPr lang="en-US" altLang="zh-TW" sz="3200" dirty="0"/>
          </a:p>
        </p:txBody>
      </p:sp>
      <p:sp>
        <p:nvSpPr>
          <p:cNvPr id="11" name="向右箭號 10">
            <a:hlinkClick r:id="rId4" action="ppaction://hlinksldjump"/>
          </p:cNvPr>
          <p:cNvSpPr/>
          <p:nvPr/>
        </p:nvSpPr>
        <p:spPr>
          <a:xfrm>
            <a:off x="10501745" y="17764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56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8BC62BB-7EC5-4FD4-896F-3B766FAEF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62" y="279782"/>
            <a:ext cx="3177815" cy="32845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71090E-12BA-4CB3-BBF3-63CD0F532445}"/>
              </a:ext>
            </a:extLst>
          </p:cNvPr>
          <p:cNvSpPr/>
          <p:nvPr/>
        </p:nvSpPr>
        <p:spPr>
          <a:xfrm>
            <a:off x="2182780" y="934078"/>
            <a:ext cx="443568" cy="171260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E7E931-5BFA-4B09-BCBF-FC3761626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90" y="343937"/>
            <a:ext cx="4180830" cy="305826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42EAAE-6164-44F9-AD31-5F4A6CB958D4}"/>
              </a:ext>
            </a:extLst>
          </p:cNvPr>
          <p:cNvSpPr/>
          <p:nvPr/>
        </p:nvSpPr>
        <p:spPr>
          <a:xfrm>
            <a:off x="6342329" y="934078"/>
            <a:ext cx="2743674" cy="4064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2CBCF64-3398-4A7D-B24C-9C4974BC2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21" y="3564286"/>
            <a:ext cx="4366638" cy="32616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9DD7889-4621-4AD5-AECA-A4A2649EBE80}"/>
              </a:ext>
            </a:extLst>
          </p:cNvPr>
          <p:cNvSpPr/>
          <p:nvPr/>
        </p:nvSpPr>
        <p:spPr>
          <a:xfrm rot="17789050">
            <a:off x="7749796" y="3456469"/>
            <a:ext cx="338017" cy="320368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E30DBC-EB98-47B2-89B1-E313772BD5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50" y="3655972"/>
            <a:ext cx="3512934" cy="30782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A22D1F1-0803-43C7-B251-A3995EF5391D}"/>
              </a:ext>
            </a:extLst>
          </p:cNvPr>
          <p:cNvSpPr/>
          <p:nvPr/>
        </p:nvSpPr>
        <p:spPr>
          <a:xfrm rot="14568265">
            <a:off x="3009098" y="3980278"/>
            <a:ext cx="338017" cy="320368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向右箭號 11">
            <a:hlinkClick r:id="rId6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84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100371"/>
            <a:ext cx="6956671" cy="39354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87" y="2068078"/>
            <a:ext cx="4476750" cy="33813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38617" y="618837"/>
            <a:ext cx="8201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 smtClean="0"/>
              <a:t>程式碼</a:t>
            </a:r>
            <a:endParaRPr lang="zh-TW" altLang="en-US" sz="4800" b="1" dirty="0"/>
          </a:p>
        </p:txBody>
      </p:sp>
      <p:sp>
        <p:nvSpPr>
          <p:cNvPr id="7" name="向右箭號 6">
            <a:hlinkClick r:id="rId4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667" y="2037483"/>
            <a:ext cx="36385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工作分配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郭又豪</a:t>
            </a:r>
            <a:r>
              <a:rPr lang="en-US" altLang="zh-TW" dirty="0" smtClean="0"/>
              <a:t>:</a:t>
            </a:r>
            <a:r>
              <a:rPr lang="zh-TW" altLang="en-US" dirty="0" smtClean="0"/>
              <a:t>五子棋、</a:t>
            </a:r>
            <a:r>
              <a:rPr lang="en-US" altLang="zh-TW" dirty="0" err="1" smtClean="0"/>
              <a:t>Github</a:t>
            </a:r>
            <a:endParaRPr lang="en-US" altLang="zh-TW" dirty="0" smtClean="0"/>
          </a:p>
          <a:p>
            <a:r>
              <a:rPr lang="zh-TW" altLang="en-US" dirty="0" smtClean="0"/>
              <a:t>徐培翔</a:t>
            </a:r>
            <a:r>
              <a:rPr lang="en-US" altLang="zh-TW" dirty="0" smtClean="0"/>
              <a:t>:</a:t>
            </a:r>
            <a:r>
              <a:rPr lang="zh-TW" altLang="en-US" dirty="0" smtClean="0"/>
              <a:t>貪吃蛇、</a:t>
            </a:r>
            <a:r>
              <a:rPr lang="en-US" altLang="zh-TW" dirty="0" smtClean="0"/>
              <a:t>PPT</a:t>
            </a:r>
          </a:p>
          <a:p>
            <a:r>
              <a:rPr lang="zh-TW" altLang="en-US" dirty="0" smtClean="0"/>
              <a:t>吳昊桓</a:t>
            </a:r>
            <a:r>
              <a:rPr lang="en-US" altLang="zh-TW" dirty="0" smtClean="0"/>
              <a:t>:Puzzle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password</a:t>
            </a:r>
            <a:r>
              <a:rPr lang="zh-TW" altLang="en-US" dirty="0" smtClean="0"/>
              <a:t>、遊戲選擇畫面</a:t>
            </a:r>
            <a:endParaRPr lang="zh-TW" altLang="en-US" dirty="0"/>
          </a:p>
        </p:txBody>
      </p:sp>
      <p:sp>
        <p:nvSpPr>
          <p:cNvPr id="4" name="向右箭號 3">
            <a:hlinkClick r:id="rId2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505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流程圖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160" y="891741"/>
            <a:ext cx="7576112" cy="5438675"/>
          </a:xfrm>
          <a:prstGeom prst="rect">
            <a:avLst/>
          </a:prstGeom>
        </p:spPr>
      </p:pic>
      <p:sp>
        <p:nvSpPr>
          <p:cNvPr id="5" name="向右箭號 4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97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37700"/>
          </a:xfrm>
        </p:spPr>
        <p:txBody>
          <a:bodyPr/>
          <a:lstStyle/>
          <a:p>
            <a:pPr algn="ctr"/>
            <a:r>
              <a:rPr lang="en-US" altLang="zh-TW" sz="9600" dirty="0" smtClean="0"/>
              <a:t>Puzzle</a:t>
            </a:r>
            <a:endParaRPr lang="zh-TW" altLang="en-US" sz="9600" dirty="0"/>
          </a:p>
        </p:txBody>
      </p:sp>
      <p:sp>
        <p:nvSpPr>
          <p:cNvPr id="4" name="向右箭號 3">
            <a:hlinkClick r:id="rId2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38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763612" y="1804979"/>
            <a:ext cx="3498979" cy="2456442"/>
          </a:xfrm>
        </p:spPr>
        <p:txBody>
          <a:bodyPr/>
          <a:lstStyle/>
          <a:p>
            <a:r>
              <a:rPr lang="zh-TW" altLang="en-US" dirty="0" smtClean="0"/>
              <a:t>流程圖</a:t>
            </a:r>
            <a:endParaRPr lang="zh-TW" altLang="en-US" dirty="0"/>
          </a:p>
        </p:txBody>
      </p:sp>
      <p:pic>
        <p:nvPicPr>
          <p:cNvPr id="5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55" y="124737"/>
            <a:ext cx="2956636" cy="6320644"/>
          </a:xfrm>
        </p:spPr>
      </p:pic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18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DF583B43-E528-4895-97F1-0B7224151982}"/>
              </a:ext>
            </a:extLst>
          </p:cNvPr>
          <p:cNvSpPr txBox="1">
            <a:spLocks/>
          </p:cNvSpPr>
          <p:nvPr/>
        </p:nvSpPr>
        <p:spPr>
          <a:xfrm>
            <a:off x="1759237" y="3906266"/>
            <a:ext cx="8673427" cy="13225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 smtClean="0"/>
              <a:t>定義</a:t>
            </a:r>
            <a:r>
              <a:rPr lang="en-US" altLang="zh-TW" sz="3200" b="1" smtClean="0"/>
              <a:t>Pillar</a:t>
            </a:r>
            <a:r>
              <a:rPr lang="zh-TW" altLang="en-US" sz="3200" b="1" smtClean="0"/>
              <a:t>陣列</a:t>
            </a:r>
            <a:endParaRPr lang="en-US" altLang="zh-TW" sz="3200" b="1" smtClean="0"/>
          </a:p>
          <a:p>
            <a:r>
              <a:rPr lang="zh-TW" altLang="en-US" sz="3200" b="1" smtClean="0"/>
              <a:t>進入</a:t>
            </a:r>
            <a:r>
              <a:rPr lang="en-US" altLang="zh-TW" sz="3200" b="1" smtClean="0"/>
              <a:t>start</a:t>
            </a:r>
            <a:r>
              <a:rPr lang="zh-TW" altLang="en-US" sz="3200" b="1" smtClean="0"/>
              <a:t>副程式</a:t>
            </a:r>
            <a:endParaRPr lang="zh-TW" altLang="en-US" sz="32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7277EA-64E0-4752-A311-8B93FB7F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75" y="2051734"/>
            <a:ext cx="8896350" cy="1800000"/>
          </a:xfrm>
          <a:prstGeom prst="rect">
            <a:avLst/>
          </a:prstGeom>
        </p:spPr>
      </p:pic>
      <p:sp>
        <p:nvSpPr>
          <p:cNvPr id="6" name="向右箭號 5">
            <a:hlinkClick r:id="rId3" action="ppaction://hlinksldjump"/>
          </p:cNvPr>
          <p:cNvSpPr/>
          <p:nvPr/>
        </p:nvSpPr>
        <p:spPr>
          <a:xfrm>
            <a:off x="10375845" y="5920509"/>
            <a:ext cx="1690255" cy="812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52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355</TotalTime>
  <Words>784</Words>
  <Application>Microsoft Office PowerPoint</Application>
  <PresentationFormat>寬螢幕</PresentationFormat>
  <Paragraphs>259</Paragraphs>
  <Slides>50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微軟正黑體</vt:lpstr>
      <vt:lpstr>新細明體</vt:lpstr>
      <vt:lpstr>Arial</vt:lpstr>
      <vt:lpstr>Trebuchet MS</vt:lpstr>
      <vt:lpstr>Tw Cen MT</vt:lpstr>
      <vt:lpstr>Wingdings</vt:lpstr>
      <vt:lpstr>電路</vt:lpstr>
      <vt:lpstr>電子一乙-第七組-期末報告 組長:郭又豪 組員:徐培翔         吳昊桓</vt:lpstr>
      <vt:lpstr>主題&amp;動機</vt:lpstr>
      <vt:lpstr>目錄</vt:lpstr>
      <vt:lpstr>選擇畫面</vt:lpstr>
      <vt:lpstr>PowerPoint 簡報</vt:lpstr>
      <vt:lpstr>流程圖</vt:lpstr>
      <vt:lpstr>Puzzle</vt:lpstr>
      <vt:lpstr>流程圖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password</vt:lpstr>
      <vt:lpstr>流程圖</vt:lpstr>
      <vt:lpstr>PowerPoint 簡報</vt:lpstr>
      <vt:lpstr>PowerPoint 簡報</vt:lpstr>
      <vt:lpstr>PowerPoint 簡報</vt:lpstr>
      <vt:lpstr>PowerPoint 簡報</vt:lpstr>
      <vt:lpstr>PowerPoint 簡報</vt:lpstr>
      <vt:lpstr>Snake</vt:lpstr>
      <vt:lpstr>流程圖</vt:lpstr>
      <vt:lpstr>PowerPoint 簡報</vt:lpstr>
      <vt:lpstr>        顯示規則    設定程式的初始值及變數         </vt:lpstr>
      <vt:lpstr>按R之後跳出迴圈， 繼續執行他下方的程式。  跳出食物的座標 </vt:lpstr>
      <vt:lpstr>224是方向鍵的extended key 72 80 75 77代表上下左右  因為怕不小心按到回鍵吃到自己，所以有方向限制。</vt:lpstr>
      <vt:lpstr>額外的功能                       沒選擇方向時前進 暫停、加速、減速            往同方向前進</vt:lpstr>
      <vt:lpstr>碰到自己身體時， 遊戲結束。  蛇移動 消除最後一節身體之使用的座標  執行清除尾巴</vt:lpstr>
      <vt:lpstr>PowerPoint 簡報</vt:lpstr>
      <vt:lpstr>執行畫面(1)</vt:lpstr>
      <vt:lpstr>執行畫面(2)</vt:lpstr>
      <vt:lpstr>執行畫面(3)</vt:lpstr>
      <vt:lpstr>參考資料 </vt:lpstr>
      <vt:lpstr>五子棋</vt:lpstr>
      <vt:lpstr>PowerPoint 簡報</vt:lpstr>
      <vt:lpstr>流程圖</vt:lpstr>
      <vt:lpstr>程式介紹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工作分配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電子一乙-第七組 組長:郭又豪 組員:徐培翔         吳昊桓</dc:title>
  <dc:creator>PC</dc:creator>
  <cp:lastModifiedBy>PC</cp:lastModifiedBy>
  <cp:revision>41</cp:revision>
  <dcterms:created xsi:type="dcterms:W3CDTF">2019-01-01T06:42:38Z</dcterms:created>
  <dcterms:modified xsi:type="dcterms:W3CDTF">2019-01-02T23:59:01Z</dcterms:modified>
</cp:coreProperties>
</file>